
<file path=[Content_Types].xml><?xml version="1.0" encoding="utf-8"?>
<Types xmlns="http://schemas.openxmlformats.org/package/2006/content-types">
  <Default Extension="emf" ContentType="image/x-emf"/>
  <Default Extension="gif" ContentType="image/gif"/>
  <Default Extension="glb" ContentType="model/gltf.binary"/>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84" r:id="rId1"/>
  </p:sldMasterIdLst>
  <p:notesMasterIdLst>
    <p:notesMasterId r:id="rId17"/>
  </p:notesMasterIdLst>
  <p:sldIdLst>
    <p:sldId id="370" r:id="rId2"/>
    <p:sldId id="331" r:id="rId3"/>
    <p:sldId id="371" r:id="rId4"/>
    <p:sldId id="372" r:id="rId5"/>
    <p:sldId id="373" r:id="rId6"/>
    <p:sldId id="374" r:id="rId7"/>
    <p:sldId id="375" r:id="rId8"/>
    <p:sldId id="377" r:id="rId9"/>
    <p:sldId id="378" r:id="rId10"/>
    <p:sldId id="379" r:id="rId11"/>
    <p:sldId id="380" r:id="rId12"/>
    <p:sldId id="381" r:id="rId13"/>
    <p:sldId id="382" r:id="rId14"/>
    <p:sldId id="383" r:id="rId15"/>
    <p:sldId id="345" r:id="rId16"/>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B42767-23E4-6F84-44FD-395B7D17A7BE}" name="IOLANDA GARGIULO" initials="IG" userId="S::i.gargiulo6@studenti.unisa.it::8b024755-8d55-4703-9b35-fe56c0be46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5DB"/>
    <a:srgbClr val="E1EBF5"/>
    <a:srgbClr val="2654D4"/>
    <a:srgbClr val="000000"/>
    <a:srgbClr val="2B59D9"/>
    <a:srgbClr val="466EDE"/>
    <a:srgbClr val="EEE8E8"/>
    <a:srgbClr val="F3B8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94E7FF-B799-4D63-BFC0-9025CC337057}" v="2002" dt="2024-06-28T08:08:25.52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3" autoAdjust="0"/>
    <p:restoredTop sz="94249" autoAdjust="0"/>
  </p:normalViewPr>
  <p:slideViewPr>
    <p:cSldViewPr snapToGrid="0" showGuides="1">
      <p:cViewPr varScale="1">
        <p:scale>
          <a:sx n="139" d="100"/>
          <a:sy n="139" d="100"/>
        </p:scale>
        <p:origin x="558" y="210"/>
      </p:cViewPr>
      <p:guideLst/>
    </p:cSldViewPr>
  </p:slideViewPr>
  <p:outlineViewPr>
    <p:cViewPr>
      <p:scale>
        <a:sx n="33" d="100"/>
        <a:sy n="33" d="100"/>
      </p:scale>
      <p:origin x="0" y="-39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3A1674-4A54-4E5C-AEED-B124D3A4BA39}" type="doc">
      <dgm:prSet loTypeId="urn:microsoft.com/office/officeart/2005/8/layout/gear1" loCatId="process" qsTypeId="urn:microsoft.com/office/officeart/2005/8/quickstyle/3d3" qsCatId="3D" csTypeId="urn:microsoft.com/office/officeart/2005/8/colors/colorful4" csCatId="colorful" phldr="1"/>
      <dgm:spPr/>
      <dgm:t>
        <a:bodyPr/>
        <a:lstStyle/>
        <a:p>
          <a:endParaRPr lang="en-NL"/>
        </a:p>
      </dgm:t>
    </dgm:pt>
    <dgm:pt modelId="{5911A8E5-F25A-4318-9A3A-0234326CFDCA}">
      <dgm:prSet phldrT="[Text]" custT="1"/>
      <dgm:spPr/>
      <dgm:t>
        <a:bodyPr/>
        <a:lstStyle/>
        <a:p>
          <a:pPr>
            <a:buFont typeface="Arial" panose="020B0604020202020204" pitchFamily="34" charset="0"/>
            <a:buChar char="•"/>
          </a:pPr>
          <a:r>
            <a:rPr lang="en-US" sz="1050" b="1"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Tailored Pore Structure</a:t>
          </a:r>
          <a:endParaRPr lang="en-NL" sz="1050" b="1" dirty="0">
            <a:effectLst>
              <a:outerShdw blurRad="38100" dist="38100" dir="2700000" algn="tl">
                <a:srgbClr val="000000">
                  <a:alpha val="43137"/>
                </a:srgbClr>
              </a:outerShdw>
            </a:effectLst>
          </a:endParaRPr>
        </a:p>
      </dgm:t>
    </dgm:pt>
    <dgm:pt modelId="{E07D997F-067D-46E8-ACA2-667DE850D75B}" type="parTrans" cxnId="{FF1534D0-5688-48C4-8EDE-1685BAD25A29}">
      <dgm:prSet/>
      <dgm:spPr/>
      <dgm:t>
        <a:bodyPr/>
        <a:lstStyle/>
        <a:p>
          <a:endParaRPr lang="en-NL" sz="1200" b="0">
            <a:effectLst>
              <a:outerShdw blurRad="38100" dist="38100" dir="2700000" algn="tl">
                <a:srgbClr val="000000">
                  <a:alpha val="43137"/>
                </a:srgbClr>
              </a:outerShdw>
            </a:effectLst>
          </a:endParaRPr>
        </a:p>
      </dgm:t>
    </dgm:pt>
    <dgm:pt modelId="{EEB1DB2C-295B-4360-A7CF-153230F293EE}" type="sibTrans" cxnId="{FF1534D0-5688-48C4-8EDE-1685BAD25A29}">
      <dgm:prSet/>
      <dgm:spPr/>
      <dgm:t>
        <a:bodyPr/>
        <a:lstStyle/>
        <a:p>
          <a:endParaRPr lang="en-NL" sz="1200" b="0">
            <a:effectLst>
              <a:outerShdw blurRad="38100" dist="38100" dir="2700000" algn="tl">
                <a:srgbClr val="000000">
                  <a:alpha val="43137"/>
                </a:srgbClr>
              </a:outerShdw>
            </a:effectLst>
          </a:endParaRPr>
        </a:p>
      </dgm:t>
    </dgm:pt>
    <dgm:pt modelId="{7D8C3437-0C18-4337-A707-EDD1746380E8}">
      <dgm:prSet phldrT="[Text]" custT="1"/>
      <dgm:spPr/>
      <dgm:t>
        <a:bodyPr/>
        <a:lstStyle/>
        <a:p>
          <a:pPr algn="ctr">
            <a:buFont typeface="Arial" panose="020B0604020202020204" pitchFamily="34" charset="0"/>
            <a:buChar char="•"/>
          </a:pPr>
          <a:r>
            <a:rPr lang="en-US" sz="1050" b="1"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High thermal- chemical stability</a:t>
          </a:r>
          <a:endParaRPr lang="en-NL" sz="1050" b="1" dirty="0">
            <a:effectLst>
              <a:outerShdw blurRad="38100" dist="38100" dir="2700000" algn="tl">
                <a:srgbClr val="000000">
                  <a:alpha val="43137"/>
                </a:srgbClr>
              </a:outerShdw>
            </a:effectLst>
          </a:endParaRPr>
        </a:p>
      </dgm:t>
    </dgm:pt>
    <dgm:pt modelId="{09D75087-D68B-4C68-BDBF-DE83DBEEEACF}" type="parTrans" cxnId="{9CB86E6C-407F-4EBB-9BA1-9CAA1EB5CB50}">
      <dgm:prSet/>
      <dgm:spPr/>
      <dgm:t>
        <a:bodyPr/>
        <a:lstStyle/>
        <a:p>
          <a:endParaRPr lang="en-NL"/>
        </a:p>
      </dgm:t>
    </dgm:pt>
    <dgm:pt modelId="{E15ED6E3-3CE6-49C9-9A2B-1DD1897B716D}" type="sibTrans" cxnId="{9CB86E6C-407F-4EBB-9BA1-9CAA1EB5CB50}">
      <dgm:prSet/>
      <dgm:spPr/>
      <dgm:t>
        <a:bodyPr/>
        <a:lstStyle/>
        <a:p>
          <a:endParaRPr lang="en-NL"/>
        </a:p>
      </dgm:t>
    </dgm:pt>
    <dgm:pt modelId="{DAE1B9DA-6E48-43AA-A7C2-14CEE363C603}">
      <dgm:prSet phldrT="[Text]" custT="1"/>
      <dgm:spPr/>
      <dgm:t>
        <a:bodyPr/>
        <a:lstStyle/>
        <a:p>
          <a:r>
            <a:rPr lang="en-US" sz="1050" b="1"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Surface Functionalization</a:t>
          </a:r>
          <a:endParaRPr lang="en-NL" sz="1050" b="1" dirty="0">
            <a:effectLst>
              <a:outerShdw blurRad="38100" dist="38100" dir="2700000" algn="tl">
                <a:srgbClr val="000000">
                  <a:alpha val="43137"/>
                </a:srgbClr>
              </a:outerShdw>
            </a:effectLst>
          </a:endParaRPr>
        </a:p>
      </dgm:t>
    </dgm:pt>
    <dgm:pt modelId="{F0F35071-F827-457C-BAD4-BDEBFEB5FB7E}" type="parTrans" cxnId="{E8ED7541-BAD0-43F3-A355-53D6B4CAE4E0}">
      <dgm:prSet/>
      <dgm:spPr/>
      <dgm:t>
        <a:bodyPr/>
        <a:lstStyle/>
        <a:p>
          <a:endParaRPr lang="en-NL"/>
        </a:p>
      </dgm:t>
    </dgm:pt>
    <dgm:pt modelId="{B6FA4FDB-FF9D-4841-9C00-E10AA24CF551}" type="sibTrans" cxnId="{E8ED7541-BAD0-43F3-A355-53D6B4CAE4E0}">
      <dgm:prSet/>
      <dgm:spPr/>
      <dgm:t>
        <a:bodyPr/>
        <a:lstStyle/>
        <a:p>
          <a:endParaRPr lang="en-NL"/>
        </a:p>
      </dgm:t>
    </dgm:pt>
    <dgm:pt modelId="{C298B43E-D574-468D-94E0-6BA007DABB5C}" type="pres">
      <dgm:prSet presAssocID="{0E3A1674-4A54-4E5C-AEED-B124D3A4BA39}" presName="composite" presStyleCnt="0">
        <dgm:presLayoutVars>
          <dgm:chMax val="3"/>
          <dgm:animLvl val="lvl"/>
          <dgm:resizeHandles val="exact"/>
        </dgm:presLayoutVars>
      </dgm:prSet>
      <dgm:spPr/>
    </dgm:pt>
    <dgm:pt modelId="{F10C13C7-E21E-4840-A6EA-E903AD235F96}" type="pres">
      <dgm:prSet presAssocID="{DAE1B9DA-6E48-43AA-A7C2-14CEE363C603}" presName="gear1" presStyleLbl="node1" presStyleIdx="0" presStyleCnt="3" custAng="0" custScaleX="96016" custScaleY="88611" custLinFactNeighborX="-5019" custLinFactNeighborY="-435">
        <dgm:presLayoutVars>
          <dgm:chMax val="1"/>
          <dgm:bulletEnabled val="1"/>
        </dgm:presLayoutVars>
      </dgm:prSet>
      <dgm:spPr/>
    </dgm:pt>
    <dgm:pt modelId="{E797A24C-B288-4F94-BFB5-C4BEF87A252D}" type="pres">
      <dgm:prSet presAssocID="{DAE1B9DA-6E48-43AA-A7C2-14CEE363C603}" presName="gear1srcNode" presStyleLbl="node1" presStyleIdx="0" presStyleCnt="3"/>
      <dgm:spPr/>
    </dgm:pt>
    <dgm:pt modelId="{6B8FCBD7-E144-49D8-828A-49A574FC8D2D}" type="pres">
      <dgm:prSet presAssocID="{DAE1B9DA-6E48-43AA-A7C2-14CEE363C603}" presName="gear1dstNode" presStyleLbl="node1" presStyleIdx="0" presStyleCnt="3"/>
      <dgm:spPr/>
    </dgm:pt>
    <dgm:pt modelId="{C8BDEBE0-3097-4A67-8761-6A176855737D}" type="pres">
      <dgm:prSet presAssocID="{5911A8E5-F25A-4318-9A3A-0234326CFDCA}" presName="gear2" presStyleLbl="node1" presStyleIdx="1" presStyleCnt="3" custAng="0" custScaleX="116896" custScaleY="106992" custLinFactNeighborX="-25997" custLinFactNeighborY="29579">
        <dgm:presLayoutVars>
          <dgm:chMax val="1"/>
          <dgm:bulletEnabled val="1"/>
        </dgm:presLayoutVars>
      </dgm:prSet>
      <dgm:spPr/>
    </dgm:pt>
    <dgm:pt modelId="{008891F8-0C18-4161-88BE-46DFB740B9CE}" type="pres">
      <dgm:prSet presAssocID="{5911A8E5-F25A-4318-9A3A-0234326CFDCA}" presName="gear2srcNode" presStyleLbl="node1" presStyleIdx="1" presStyleCnt="3"/>
      <dgm:spPr/>
    </dgm:pt>
    <dgm:pt modelId="{B0699D3B-A985-4E78-8E78-73844AA08184}" type="pres">
      <dgm:prSet presAssocID="{5911A8E5-F25A-4318-9A3A-0234326CFDCA}" presName="gear2dstNode" presStyleLbl="node1" presStyleIdx="1" presStyleCnt="3"/>
      <dgm:spPr/>
    </dgm:pt>
    <dgm:pt modelId="{5A25EED1-7D71-476D-9986-FFD3763B8812}" type="pres">
      <dgm:prSet presAssocID="{7D8C3437-0C18-4337-A707-EDD1746380E8}" presName="gear3" presStyleLbl="node1" presStyleIdx="2" presStyleCnt="3" custScaleX="130725" custScaleY="128677" custLinFactNeighborX="-3455" custLinFactNeighborY="1712"/>
      <dgm:spPr/>
    </dgm:pt>
    <dgm:pt modelId="{7FB5C40F-47E4-4953-ACB0-6C5A792D3E25}" type="pres">
      <dgm:prSet presAssocID="{7D8C3437-0C18-4337-A707-EDD1746380E8}" presName="gear3tx" presStyleLbl="node1" presStyleIdx="2" presStyleCnt="3">
        <dgm:presLayoutVars>
          <dgm:chMax val="1"/>
          <dgm:bulletEnabled val="1"/>
        </dgm:presLayoutVars>
      </dgm:prSet>
      <dgm:spPr/>
    </dgm:pt>
    <dgm:pt modelId="{33CBA7C0-E862-4FCE-B9D4-00E51FB56EF7}" type="pres">
      <dgm:prSet presAssocID="{7D8C3437-0C18-4337-A707-EDD1746380E8}" presName="gear3srcNode" presStyleLbl="node1" presStyleIdx="2" presStyleCnt="3"/>
      <dgm:spPr/>
    </dgm:pt>
    <dgm:pt modelId="{29A37D8E-E02A-4757-A5F4-A61290DFE84B}" type="pres">
      <dgm:prSet presAssocID="{7D8C3437-0C18-4337-A707-EDD1746380E8}" presName="gear3dstNode" presStyleLbl="node1" presStyleIdx="2" presStyleCnt="3"/>
      <dgm:spPr/>
    </dgm:pt>
    <dgm:pt modelId="{4CAF32DB-E4E2-4435-8666-7BCB66C528E5}" type="pres">
      <dgm:prSet presAssocID="{B6FA4FDB-FF9D-4841-9C00-E10AA24CF551}" presName="connector1" presStyleLbl="sibTrans2D1" presStyleIdx="0" presStyleCnt="3"/>
      <dgm:spPr/>
    </dgm:pt>
    <dgm:pt modelId="{C637C020-9C1F-4B53-A3CC-46A46833A2A9}" type="pres">
      <dgm:prSet presAssocID="{EEB1DB2C-295B-4360-A7CF-153230F293EE}" presName="connector2" presStyleLbl="sibTrans2D1" presStyleIdx="1" presStyleCnt="3" custLinFactNeighborX="-23504" custLinFactNeighborY="4982"/>
      <dgm:spPr/>
    </dgm:pt>
    <dgm:pt modelId="{E55CB57B-B903-49D1-A9D3-24E9D6E93D2E}" type="pres">
      <dgm:prSet presAssocID="{E15ED6E3-3CE6-49C9-9A2B-1DD1897B716D}" presName="connector3" presStyleLbl="sibTrans2D1" presStyleIdx="2" presStyleCnt="3" custLinFactNeighborX="-5704" custLinFactNeighborY="-5540"/>
      <dgm:spPr/>
    </dgm:pt>
  </dgm:ptLst>
  <dgm:cxnLst>
    <dgm:cxn modelId="{9B44E503-535C-4B7E-9587-AFC7DCD06E19}" type="presOf" srcId="{7D8C3437-0C18-4337-A707-EDD1746380E8}" destId="{7FB5C40F-47E4-4953-ACB0-6C5A792D3E25}" srcOrd="1" destOrd="0" presId="urn:microsoft.com/office/officeart/2005/8/layout/gear1"/>
    <dgm:cxn modelId="{9A5E030D-D6B9-48FE-A4E3-42C40FCAA5DD}" type="presOf" srcId="{0E3A1674-4A54-4E5C-AEED-B124D3A4BA39}" destId="{C298B43E-D574-468D-94E0-6BA007DABB5C}" srcOrd="0" destOrd="0" presId="urn:microsoft.com/office/officeart/2005/8/layout/gear1"/>
    <dgm:cxn modelId="{E5A20C18-4254-433D-AC0D-EC5173AE5887}" type="presOf" srcId="{E15ED6E3-3CE6-49C9-9A2B-1DD1897B716D}" destId="{E55CB57B-B903-49D1-A9D3-24E9D6E93D2E}" srcOrd="0" destOrd="0" presId="urn:microsoft.com/office/officeart/2005/8/layout/gear1"/>
    <dgm:cxn modelId="{E3822325-93DB-43F1-9F84-CB1D9C4CF11E}" type="presOf" srcId="{EEB1DB2C-295B-4360-A7CF-153230F293EE}" destId="{C637C020-9C1F-4B53-A3CC-46A46833A2A9}" srcOrd="0" destOrd="0" presId="urn:microsoft.com/office/officeart/2005/8/layout/gear1"/>
    <dgm:cxn modelId="{D3C62636-3D23-4603-B1F9-8EF65ED4D3A0}" type="presOf" srcId="{7D8C3437-0C18-4337-A707-EDD1746380E8}" destId="{33CBA7C0-E862-4FCE-B9D4-00E51FB56EF7}" srcOrd="2" destOrd="0" presId="urn:microsoft.com/office/officeart/2005/8/layout/gear1"/>
    <dgm:cxn modelId="{9BD1D45E-57BB-4DFA-9625-9E14F7DB2607}" type="presOf" srcId="{5911A8E5-F25A-4318-9A3A-0234326CFDCA}" destId="{C8BDEBE0-3097-4A67-8761-6A176855737D}" srcOrd="0" destOrd="0" presId="urn:microsoft.com/office/officeart/2005/8/layout/gear1"/>
    <dgm:cxn modelId="{E8ED7541-BAD0-43F3-A355-53D6B4CAE4E0}" srcId="{0E3A1674-4A54-4E5C-AEED-B124D3A4BA39}" destId="{DAE1B9DA-6E48-43AA-A7C2-14CEE363C603}" srcOrd="0" destOrd="0" parTransId="{F0F35071-F827-457C-BAD4-BDEBFEB5FB7E}" sibTransId="{B6FA4FDB-FF9D-4841-9C00-E10AA24CF551}"/>
    <dgm:cxn modelId="{9CB86E6C-407F-4EBB-9BA1-9CAA1EB5CB50}" srcId="{0E3A1674-4A54-4E5C-AEED-B124D3A4BA39}" destId="{7D8C3437-0C18-4337-A707-EDD1746380E8}" srcOrd="2" destOrd="0" parTransId="{09D75087-D68B-4C68-BDBF-DE83DBEEEACF}" sibTransId="{E15ED6E3-3CE6-49C9-9A2B-1DD1897B716D}"/>
    <dgm:cxn modelId="{35E22E51-1C33-4832-A36D-7ADB007168C8}" type="presOf" srcId="{DAE1B9DA-6E48-43AA-A7C2-14CEE363C603}" destId="{E797A24C-B288-4F94-BFB5-C4BEF87A252D}" srcOrd="1" destOrd="0" presId="urn:microsoft.com/office/officeart/2005/8/layout/gear1"/>
    <dgm:cxn modelId="{D4421372-609F-468D-AB37-BA14E6969925}" type="presOf" srcId="{7D8C3437-0C18-4337-A707-EDD1746380E8}" destId="{29A37D8E-E02A-4757-A5F4-A61290DFE84B}" srcOrd="3" destOrd="0" presId="urn:microsoft.com/office/officeart/2005/8/layout/gear1"/>
    <dgm:cxn modelId="{3F620357-BDE7-4821-BB03-E03F966E1A98}" type="presOf" srcId="{B6FA4FDB-FF9D-4841-9C00-E10AA24CF551}" destId="{4CAF32DB-E4E2-4435-8666-7BCB66C528E5}" srcOrd="0" destOrd="0" presId="urn:microsoft.com/office/officeart/2005/8/layout/gear1"/>
    <dgm:cxn modelId="{CDB4F782-A2FD-410A-B68D-FF8415C8B91B}" type="presOf" srcId="{5911A8E5-F25A-4318-9A3A-0234326CFDCA}" destId="{008891F8-0C18-4161-88BE-46DFB740B9CE}" srcOrd="1" destOrd="0" presId="urn:microsoft.com/office/officeart/2005/8/layout/gear1"/>
    <dgm:cxn modelId="{10396CA2-E98D-4B50-BF04-89199953D0AC}" type="presOf" srcId="{DAE1B9DA-6E48-43AA-A7C2-14CEE363C603}" destId="{6B8FCBD7-E144-49D8-828A-49A574FC8D2D}" srcOrd="2" destOrd="0" presId="urn:microsoft.com/office/officeart/2005/8/layout/gear1"/>
    <dgm:cxn modelId="{325A25AE-6D6B-4C9D-B690-42B6EFCFBD1E}" type="presOf" srcId="{7D8C3437-0C18-4337-A707-EDD1746380E8}" destId="{5A25EED1-7D71-476D-9986-FFD3763B8812}" srcOrd="0" destOrd="0" presId="urn:microsoft.com/office/officeart/2005/8/layout/gear1"/>
    <dgm:cxn modelId="{FF1534D0-5688-48C4-8EDE-1685BAD25A29}" srcId="{0E3A1674-4A54-4E5C-AEED-B124D3A4BA39}" destId="{5911A8E5-F25A-4318-9A3A-0234326CFDCA}" srcOrd="1" destOrd="0" parTransId="{E07D997F-067D-46E8-ACA2-667DE850D75B}" sibTransId="{EEB1DB2C-295B-4360-A7CF-153230F293EE}"/>
    <dgm:cxn modelId="{548431E3-2E55-4D15-8C97-33872D6B9373}" type="presOf" srcId="{5911A8E5-F25A-4318-9A3A-0234326CFDCA}" destId="{B0699D3B-A985-4E78-8E78-73844AA08184}" srcOrd="2" destOrd="0" presId="urn:microsoft.com/office/officeart/2005/8/layout/gear1"/>
    <dgm:cxn modelId="{51E1E0F6-B9B8-47EB-B4F8-0D6ACAF39E38}" type="presOf" srcId="{DAE1B9DA-6E48-43AA-A7C2-14CEE363C603}" destId="{F10C13C7-E21E-4840-A6EA-E903AD235F96}" srcOrd="0" destOrd="0" presId="urn:microsoft.com/office/officeart/2005/8/layout/gear1"/>
    <dgm:cxn modelId="{4C739094-0361-4AE0-963A-CE450787FB0F}" type="presParOf" srcId="{C298B43E-D574-468D-94E0-6BA007DABB5C}" destId="{F10C13C7-E21E-4840-A6EA-E903AD235F96}" srcOrd="0" destOrd="0" presId="urn:microsoft.com/office/officeart/2005/8/layout/gear1"/>
    <dgm:cxn modelId="{3A5D72E1-7ADB-4E84-98A6-DF4D0823A3A9}" type="presParOf" srcId="{C298B43E-D574-468D-94E0-6BA007DABB5C}" destId="{E797A24C-B288-4F94-BFB5-C4BEF87A252D}" srcOrd="1" destOrd="0" presId="urn:microsoft.com/office/officeart/2005/8/layout/gear1"/>
    <dgm:cxn modelId="{9470423E-2592-4970-8E6B-C25CC183E218}" type="presParOf" srcId="{C298B43E-D574-468D-94E0-6BA007DABB5C}" destId="{6B8FCBD7-E144-49D8-828A-49A574FC8D2D}" srcOrd="2" destOrd="0" presId="urn:microsoft.com/office/officeart/2005/8/layout/gear1"/>
    <dgm:cxn modelId="{14D788F4-774A-41AE-9641-3A2D8556CE63}" type="presParOf" srcId="{C298B43E-D574-468D-94E0-6BA007DABB5C}" destId="{C8BDEBE0-3097-4A67-8761-6A176855737D}" srcOrd="3" destOrd="0" presId="urn:microsoft.com/office/officeart/2005/8/layout/gear1"/>
    <dgm:cxn modelId="{99C532C6-CD0A-4520-80FA-5614BB1C9F35}" type="presParOf" srcId="{C298B43E-D574-468D-94E0-6BA007DABB5C}" destId="{008891F8-0C18-4161-88BE-46DFB740B9CE}" srcOrd="4" destOrd="0" presId="urn:microsoft.com/office/officeart/2005/8/layout/gear1"/>
    <dgm:cxn modelId="{778885CC-1425-4DD6-ABD4-1C6282FD3F87}" type="presParOf" srcId="{C298B43E-D574-468D-94E0-6BA007DABB5C}" destId="{B0699D3B-A985-4E78-8E78-73844AA08184}" srcOrd="5" destOrd="0" presId="urn:microsoft.com/office/officeart/2005/8/layout/gear1"/>
    <dgm:cxn modelId="{A0A78AF4-8BD8-48C1-89D6-D06776498FF0}" type="presParOf" srcId="{C298B43E-D574-468D-94E0-6BA007DABB5C}" destId="{5A25EED1-7D71-476D-9986-FFD3763B8812}" srcOrd="6" destOrd="0" presId="urn:microsoft.com/office/officeart/2005/8/layout/gear1"/>
    <dgm:cxn modelId="{92C59DAD-1900-4E1E-ABF8-2E609B3AC5F4}" type="presParOf" srcId="{C298B43E-D574-468D-94E0-6BA007DABB5C}" destId="{7FB5C40F-47E4-4953-ACB0-6C5A792D3E25}" srcOrd="7" destOrd="0" presId="urn:microsoft.com/office/officeart/2005/8/layout/gear1"/>
    <dgm:cxn modelId="{AE2EB924-DA16-4C20-A68C-E2220AA6D45A}" type="presParOf" srcId="{C298B43E-D574-468D-94E0-6BA007DABB5C}" destId="{33CBA7C0-E862-4FCE-B9D4-00E51FB56EF7}" srcOrd="8" destOrd="0" presId="urn:microsoft.com/office/officeart/2005/8/layout/gear1"/>
    <dgm:cxn modelId="{EDF8FBD8-1E9B-4261-9DB6-8088623DA3C5}" type="presParOf" srcId="{C298B43E-D574-468D-94E0-6BA007DABB5C}" destId="{29A37D8E-E02A-4757-A5F4-A61290DFE84B}" srcOrd="9" destOrd="0" presId="urn:microsoft.com/office/officeart/2005/8/layout/gear1"/>
    <dgm:cxn modelId="{68575B17-EBE2-44EA-B851-8C9F34F7AAF6}" type="presParOf" srcId="{C298B43E-D574-468D-94E0-6BA007DABB5C}" destId="{4CAF32DB-E4E2-4435-8666-7BCB66C528E5}" srcOrd="10" destOrd="0" presId="urn:microsoft.com/office/officeart/2005/8/layout/gear1"/>
    <dgm:cxn modelId="{6DE4447A-6B47-4531-82FF-348C72C12754}" type="presParOf" srcId="{C298B43E-D574-468D-94E0-6BA007DABB5C}" destId="{C637C020-9C1F-4B53-A3CC-46A46833A2A9}" srcOrd="11" destOrd="0" presId="urn:microsoft.com/office/officeart/2005/8/layout/gear1"/>
    <dgm:cxn modelId="{9172FA33-FB25-4C72-B6B7-AFA7F1E30CE1}" type="presParOf" srcId="{C298B43E-D574-468D-94E0-6BA007DABB5C}" destId="{E55CB57B-B903-49D1-A9D3-24E9D6E93D2E}"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E083389-AC02-4CDF-A88C-97BF6B122C46}" type="doc">
      <dgm:prSet loTypeId="urn:microsoft.com/office/officeart/2005/8/layout/hProcess9" loCatId="process" qsTypeId="urn:microsoft.com/office/officeart/2005/8/quickstyle/simple2" qsCatId="simple" csTypeId="urn:microsoft.com/office/officeart/2005/8/colors/accent1_1" csCatId="accent1" phldr="1"/>
      <dgm:spPr/>
    </dgm:pt>
    <dgm:pt modelId="{44D0E225-E0BC-426E-AFC9-FB914E329C21}">
      <dgm:prSet phldrT="[Text]"/>
      <dgm:spPr/>
      <dgm:t>
        <a:bodyPr/>
        <a:lstStyle/>
        <a:p>
          <a:r>
            <a:rPr lang="en-US" b="1" dirty="0">
              <a:latin typeface="Yu Mincho" panose="02020400000000000000" pitchFamily="18" charset="-128"/>
              <a:ea typeface="Yu Mincho" panose="02020400000000000000" pitchFamily="18" charset="-128"/>
            </a:rPr>
            <a:t>Gas permeation tests</a:t>
          </a:r>
          <a:endParaRPr lang="en-NL" b="1" dirty="0">
            <a:latin typeface="Yu Mincho" panose="02020400000000000000" pitchFamily="18" charset="-128"/>
            <a:ea typeface="Yu Mincho" panose="02020400000000000000" pitchFamily="18" charset="-128"/>
          </a:endParaRPr>
        </a:p>
      </dgm:t>
    </dgm:pt>
    <dgm:pt modelId="{AD819713-2665-43AD-9FFF-6369A9BA2F1A}" type="parTrans" cxnId="{9E697C69-A90A-4359-AFD3-B60ED88A6BF1}">
      <dgm:prSet/>
      <dgm:spPr/>
      <dgm:t>
        <a:bodyPr/>
        <a:lstStyle/>
        <a:p>
          <a:endParaRPr lang="en-NL" b="1"/>
        </a:p>
      </dgm:t>
    </dgm:pt>
    <dgm:pt modelId="{41800027-4126-4865-AA05-2B7CFC360213}" type="sibTrans" cxnId="{9E697C69-A90A-4359-AFD3-B60ED88A6BF1}">
      <dgm:prSet/>
      <dgm:spPr/>
      <dgm:t>
        <a:bodyPr/>
        <a:lstStyle/>
        <a:p>
          <a:endParaRPr lang="en-NL" b="1"/>
        </a:p>
      </dgm:t>
    </dgm:pt>
    <dgm:pt modelId="{D211F2F8-84BA-410F-AB97-A57A5963E9C3}">
      <dgm:prSet phldrT="[Text]"/>
      <dgm:spPr/>
      <dgm:t>
        <a:bodyPr/>
        <a:lstStyle/>
        <a:p>
          <a:r>
            <a:rPr lang="en-US" b="1" dirty="0">
              <a:latin typeface="Yu Mincho" panose="02020400000000000000" pitchFamily="18" charset="-128"/>
              <a:ea typeface="Yu Mincho" panose="02020400000000000000" pitchFamily="18" charset="-128"/>
            </a:rPr>
            <a:t>Pore size distribution</a:t>
          </a:r>
          <a:endParaRPr lang="en-NL" b="1" dirty="0">
            <a:latin typeface="Yu Mincho" panose="02020400000000000000" pitchFamily="18" charset="-128"/>
            <a:ea typeface="Yu Mincho" panose="02020400000000000000" pitchFamily="18" charset="-128"/>
          </a:endParaRPr>
        </a:p>
      </dgm:t>
    </dgm:pt>
    <dgm:pt modelId="{25F80136-B76F-485C-9E59-74D489364744}" type="parTrans" cxnId="{2DF5F7A8-BC36-46F1-91DF-FBCAD3FFDBC8}">
      <dgm:prSet/>
      <dgm:spPr/>
      <dgm:t>
        <a:bodyPr/>
        <a:lstStyle/>
        <a:p>
          <a:endParaRPr lang="en-NL" b="1"/>
        </a:p>
      </dgm:t>
    </dgm:pt>
    <dgm:pt modelId="{DC37FCB5-4277-4E64-9B6B-3975CD7B9883}" type="sibTrans" cxnId="{2DF5F7A8-BC36-46F1-91DF-FBCAD3FFDBC8}">
      <dgm:prSet/>
      <dgm:spPr/>
      <dgm:t>
        <a:bodyPr/>
        <a:lstStyle/>
        <a:p>
          <a:endParaRPr lang="en-NL" b="1"/>
        </a:p>
      </dgm:t>
    </dgm:pt>
    <dgm:pt modelId="{89453BF8-881E-4039-8215-3AA272C48EEB}">
      <dgm:prSet phldrT="[Text]"/>
      <dgm:spPr/>
      <dgm:t>
        <a:bodyPr/>
        <a:lstStyle/>
        <a:p>
          <a:r>
            <a:rPr lang="en-US" b="1" dirty="0">
              <a:latin typeface="Yu Mincho" panose="02020400000000000000" pitchFamily="18" charset="-128"/>
              <a:ea typeface="Yu Mincho" panose="02020400000000000000" pitchFamily="18" charset="-128"/>
            </a:rPr>
            <a:t>Laser microscope</a:t>
          </a:r>
          <a:endParaRPr lang="en-NL" b="1" dirty="0">
            <a:latin typeface="Yu Mincho" panose="02020400000000000000" pitchFamily="18" charset="-128"/>
            <a:ea typeface="Yu Mincho" panose="02020400000000000000" pitchFamily="18" charset="-128"/>
          </a:endParaRPr>
        </a:p>
      </dgm:t>
    </dgm:pt>
    <dgm:pt modelId="{AC7D41F5-570F-4952-9E41-C1787C4AE45A}" type="parTrans" cxnId="{DFEB27C3-FC21-43FA-92BD-16F4D0DE362A}">
      <dgm:prSet/>
      <dgm:spPr/>
      <dgm:t>
        <a:bodyPr/>
        <a:lstStyle/>
        <a:p>
          <a:endParaRPr lang="en-NL" b="1"/>
        </a:p>
      </dgm:t>
    </dgm:pt>
    <dgm:pt modelId="{59CEFB0F-4FD3-4950-BA8C-4F7CFA9CD68A}" type="sibTrans" cxnId="{DFEB27C3-FC21-43FA-92BD-16F4D0DE362A}">
      <dgm:prSet/>
      <dgm:spPr/>
      <dgm:t>
        <a:bodyPr/>
        <a:lstStyle/>
        <a:p>
          <a:endParaRPr lang="en-NL" b="1"/>
        </a:p>
      </dgm:t>
    </dgm:pt>
    <dgm:pt modelId="{C78907B1-84DF-4323-9362-92A1417603AF}" type="pres">
      <dgm:prSet presAssocID="{1E083389-AC02-4CDF-A88C-97BF6B122C46}" presName="CompostProcess" presStyleCnt="0">
        <dgm:presLayoutVars>
          <dgm:dir/>
          <dgm:resizeHandles val="exact"/>
        </dgm:presLayoutVars>
      </dgm:prSet>
      <dgm:spPr/>
    </dgm:pt>
    <dgm:pt modelId="{0500B025-2306-45B8-A5D7-1C7073711FFD}" type="pres">
      <dgm:prSet presAssocID="{1E083389-AC02-4CDF-A88C-97BF6B122C46}" presName="arrow" presStyleLbl="bgShp" presStyleIdx="0" presStyleCnt="1" custLinFactNeighborX="253" custLinFactNeighborY="-1119"/>
      <dgm:spPr>
        <a:solidFill>
          <a:srgbClr val="E1EBF5"/>
        </a:solidFill>
        <a:ln>
          <a:solidFill>
            <a:schemeClr val="accent1"/>
          </a:solidFill>
        </a:ln>
      </dgm:spPr>
    </dgm:pt>
    <dgm:pt modelId="{F0F9A588-3014-4424-BC02-4084734A15F8}" type="pres">
      <dgm:prSet presAssocID="{1E083389-AC02-4CDF-A88C-97BF6B122C46}" presName="linearProcess" presStyleCnt="0"/>
      <dgm:spPr/>
    </dgm:pt>
    <dgm:pt modelId="{D03646B2-5952-49AF-9F94-18A6B77554AA}" type="pres">
      <dgm:prSet presAssocID="{44D0E225-E0BC-426E-AFC9-FB914E329C21}" presName="textNode" presStyleLbl="node1" presStyleIdx="0" presStyleCnt="3">
        <dgm:presLayoutVars>
          <dgm:bulletEnabled val="1"/>
        </dgm:presLayoutVars>
      </dgm:prSet>
      <dgm:spPr/>
    </dgm:pt>
    <dgm:pt modelId="{B491B560-987E-4669-ABBE-9E11BECD2AA3}" type="pres">
      <dgm:prSet presAssocID="{41800027-4126-4865-AA05-2B7CFC360213}" presName="sibTrans" presStyleCnt="0"/>
      <dgm:spPr/>
    </dgm:pt>
    <dgm:pt modelId="{987CCC43-0709-405B-B40B-B2EF290EDB36}" type="pres">
      <dgm:prSet presAssocID="{D211F2F8-84BA-410F-AB97-A57A5963E9C3}" presName="textNode" presStyleLbl="node1" presStyleIdx="1" presStyleCnt="3">
        <dgm:presLayoutVars>
          <dgm:bulletEnabled val="1"/>
        </dgm:presLayoutVars>
      </dgm:prSet>
      <dgm:spPr/>
    </dgm:pt>
    <dgm:pt modelId="{206C0863-9176-45CF-874D-14FFCC53595E}" type="pres">
      <dgm:prSet presAssocID="{DC37FCB5-4277-4E64-9B6B-3975CD7B9883}" presName="sibTrans" presStyleCnt="0"/>
      <dgm:spPr/>
    </dgm:pt>
    <dgm:pt modelId="{FE5904A4-150C-4FA3-A36F-817915B73539}" type="pres">
      <dgm:prSet presAssocID="{89453BF8-881E-4039-8215-3AA272C48EEB}" presName="textNode" presStyleLbl="node1" presStyleIdx="2" presStyleCnt="3">
        <dgm:presLayoutVars>
          <dgm:bulletEnabled val="1"/>
        </dgm:presLayoutVars>
      </dgm:prSet>
      <dgm:spPr/>
    </dgm:pt>
  </dgm:ptLst>
  <dgm:cxnLst>
    <dgm:cxn modelId="{72B57724-7023-4507-B797-D9338D2CEA1D}" type="presOf" srcId="{44D0E225-E0BC-426E-AFC9-FB914E329C21}" destId="{D03646B2-5952-49AF-9F94-18A6B77554AA}" srcOrd="0" destOrd="0" presId="urn:microsoft.com/office/officeart/2005/8/layout/hProcess9"/>
    <dgm:cxn modelId="{9E697C69-A90A-4359-AFD3-B60ED88A6BF1}" srcId="{1E083389-AC02-4CDF-A88C-97BF6B122C46}" destId="{44D0E225-E0BC-426E-AFC9-FB914E329C21}" srcOrd="0" destOrd="0" parTransId="{AD819713-2665-43AD-9FFF-6369A9BA2F1A}" sibTransId="{41800027-4126-4865-AA05-2B7CFC360213}"/>
    <dgm:cxn modelId="{41799E78-762D-46C8-A531-E8DC334C7B36}" type="presOf" srcId="{89453BF8-881E-4039-8215-3AA272C48EEB}" destId="{FE5904A4-150C-4FA3-A36F-817915B73539}" srcOrd="0" destOrd="0" presId="urn:microsoft.com/office/officeart/2005/8/layout/hProcess9"/>
    <dgm:cxn modelId="{2DF5F7A8-BC36-46F1-91DF-FBCAD3FFDBC8}" srcId="{1E083389-AC02-4CDF-A88C-97BF6B122C46}" destId="{D211F2F8-84BA-410F-AB97-A57A5963E9C3}" srcOrd="1" destOrd="0" parTransId="{25F80136-B76F-485C-9E59-74D489364744}" sibTransId="{DC37FCB5-4277-4E64-9B6B-3975CD7B9883}"/>
    <dgm:cxn modelId="{AB58FABD-F0E0-4C3E-B101-953EDD7C6E44}" type="presOf" srcId="{1E083389-AC02-4CDF-A88C-97BF6B122C46}" destId="{C78907B1-84DF-4323-9362-92A1417603AF}" srcOrd="0" destOrd="0" presId="urn:microsoft.com/office/officeart/2005/8/layout/hProcess9"/>
    <dgm:cxn modelId="{DFEB27C3-FC21-43FA-92BD-16F4D0DE362A}" srcId="{1E083389-AC02-4CDF-A88C-97BF6B122C46}" destId="{89453BF8-881E-4039-8215-3AA272C48EEB}" srcOrd="2" destOrd="0" parTransId="{AC7D41F5-570F-4952-9E41-C1787C4AE45A}" sibTransId="{59CEFB0F-4FD3-4950-BA8C-4F7CFA9CD68A}"/>
    <dgm:cxn modelId="{828BD0ED-EB31-45E0-B4B0-510775DC7C1B}" type="presOf" srcId="{D211F2F8-84BA-410F-AB97-A57A5963E9C3}" destId="{987CCC43-0709-405B-B40B-B2EF290EDB36}" srcOrd="0" destOrd="0" presId="urn:microsoft.com/office/officeart/2005/8/layout/hProcess9"/>
    <dgm:cxn modelId="{E0D8D806-9076-4F19-8BB2-BAF63F3F111C}" type="presParOf" srcId="{C78907B1-84DF-4323-9362-92A1417603AF}" destId="{0500B025-2306-45B8-A5D7-1C7073711FFD}" srcOrd="0" destOrd="0" presId="urn:microsoft.com/office/officeart/2005/8/layout/hProcess9"/>
    <dgm:cxn modelId="{8062544C-9DC5-4DDF-B2A0-BF3F0BA43FAE}" type="presParOf" srcId="{C78907B1-84DF-4323-9362-92A1417603AF}" destId="{F0F9A588-3014-4424-BC02-4084734A15F8}" srcOrd="1" destOrd="0" presId="urn:microsoft.com/office/officeart/2005/8/layout/hProcess9"/>
    <dgm:cxn modelId="{6A7552BC-F1DE-4596-AB4B-BFDACFF5DF9E}" type="presParOf" srcId="{F0F9A588-3014-4424-BC02-4084734A15F8}" destId="{D03646B2-5952-49AF-9F94-18A6B77554AA}" srcOrd="0" destOrd="0" presId="urn:microsoft.com/office/officeart/2005/8/layout/hProcess9"/>
    <dgm:cxn modelId="{1E3C5900-44FA-4A90-86C0-156423421145}" type="presParOf" srcId="{F0F9A588-3014-4424-BC02-4084734A15F8}" destId="{B491B560-987E-4669-ABBE-9E11BECD2AA3}" srcOrd="1" destOrd="0" presId="urn:microsoft.com/office/officeart/2005/8/layout/hProcess9"/>
    <dgm:cxn modelId="{37FCA622-3B87-4AE0-985E-A91FCEDB30C3}" type="presParOf" srcId="{F0F9A588-3014-4424-BC02-4084734A15F8}" destId="{987CCC43-0709-405B-B40B-B2EF290EDB36}" srcOrd="2" destOrd="0" presId="urn:microsoft.com/office/officeart/2005/8/layout/hProcess9"/>
    <dgm:cxn modelId="{85343A7E-CEC4-4091-A280-9B8817917851}" type="presParOf" srcId="{F0F9A588-3014-4424-BC02-4084734A15F8}" destId="{206C0863-9176-45CF-874D-14FFCC53595E}" srcOrd="3" destOrd="0" presId="urn:microsoft.com/office/officeart/2005/8/layout/hProcess9"/>
    <dgm:cxn modelId="{6874BCBA-1C72-488F-82C0-0347DB446EDD}" type="presParOf" srcId="{F0F9A588-3014-4424-BC02-4084734A15F8}" destId="{FE5904A4-150C-4FA3-A36F-817915B73539}"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083389-AC02-4CDF-A88C-97BF6B122C46}" type="doc">
      <dgm:prSet loTypeId="urn:microsoft.com/office/officeart/2005/8/layout/hProcess9" loCatId="process" qsTypeId="urn:microsoft.com/office/officeart/2005/8/quickstyle/simple2" qsCatId="simple" csTypeId="urn:microsoft.com/office/officeart/2005/8/colors/accent1_1" csCatId="accent1" phldr="1"/>
      <dgm:spPr/>
    </dgm:pt>
    <dgm:pt modelId="{44D0E225-E0BC-426E-AFC9-FB914E329C21}">
      <dgm:prSet phldrT="[Text]" custT="1"/>
      <dgm:spPr/>
      <dgm:t>
        <a:bodyPr/>
        <a:lstStyle/>
        <a:p>
          <a:r>
            <a:rPr lang="en-US" sz="1600" b="1" dirty="0">
              <a:latin typeface="Yu Mincho" panose="02020400000000000000" pitchFamily="18" charset="-128"/>
              <a:ea typeface="Yu Mincho" panose="02020400000000000000" pitchFamily="18" charset="-128"/>
            </a:rPr>
            <a:t>Gas permeation tests</a:t>
          </a:r>
          <a:endParaRPr lang="en-NL" sz="1600" b="1" dirty="0">
            <a:latin typeface="Yu Mincho" panose="02020400000000000000" pitchFamily="18" charset="-128"/>
            <a:ea typeface="Yu Mincho" panose="02020400000000000000" pitchFamily="18" charset="-128"/>
          </a:endParaRPr>
        </a:p>
      </dgm:t>
    </dgm:pt>
    <dgm:pt modelId="{AD819713-2665-43AD-9FFF-6369A9BA2F1A}" type="parTrans" cxnId="{9E697C69-A90A-4359-AFD3-B60ED88A6BF1}">
      <dgm:prSet/>
      <dgm:spPr/>
      <dgm:t>
        <a:bodyPr/>
        <a:lstStyle/>
        <a:p>
          <a:endParaRPr lang="en-NL" b="1"/>
        </a:p>
      </dgm:t>
    </dgm:pt>
    <dgm:pt modelId="{41800027-4126-4865-AA05-2B7CFC360213}" type="sibTrans" cxnId="{9E697C69-A90A-4359-AFD3-B60ED88A6BF1}">
      <dgm:prSet/>
      <dgm:spPr/>
      <dgm:t>
        <a:bodyPr/>
        <a:lstStyle/>
        <a:p>
          <a:endParaRPr lang="en-NL" b="1"/>
        </a:p>
      </dgm:t>
    </dgm:pt>
    <dgm:pt modelId="{D211F2F8-84BA-410F-AB97-A57A5963E9C3}">
      <dgm:prSet phldrT="[Text]"/>
      <dgm:spPr/>
      <dgm:t>
        <a:bodyPr/>
        <a:lstStyle/>
        <a:p>
          <a:r>
            <a:rPr lang="en-US" b="1" dirty="0">
              <a:latin typeface="Yu Mincho" panose="02020400000000000000" pitchFamily="18" charset="-128"/>
              <a:ea typeface="Yu Mincho" panose="02020400000000000000" pitchFamily="18" charset="-128"/>
            </a:rPr>
            <a:t>Pore size distribution</a:t>
          </a:r>
          <a:endParaRPr lang="en-NL" b="1" dirty="0">
            <a:latin typeface="Yu Mincho" panose="02020400000000000000" pitchFamily="18" charset="-128"/>
            <a:ea typeface="Yu Mincho" panose="02020400000000000000" pitchFamily="18" charset="-128"/>
          </a:endParaRPr>
        </a:p>
      </dgm:t>
    </dgm:pt>
    <dgm:pt modelId="{25F80136-B76F-485C-9E59-74D489364744}" type="parTrans" cxnId="{2DF5F7A8-BC36-46F1-91DF-FBCAD3FFDBC8}">
      <dgm:prSet/>
      <dgm:spPr/>
      <dgm:t>
        <a:bodyPr/>
        <a:lstStyle/>
        <a:p>
          <a:endParaRPr lang="en-NL" b="1"/>
        </a:p>
      </dgm:t>
    </dgm:pt>
    <dgm:pt modelId="{DC37FCB5-4277-4E64-9B6B-3975CD7B9883}" type="sibTrans" cxnId="{2DF5F7A8-BC36-46F1-91DF-FBCAD3FFDBC8}">
      <dgm:prSet/>
      <dgm:spPr/>
      <dgm:t>
        <a:bodyPr/>
        <a:lstStyle/>
        <a:p>
          <a:endParaRPr lang="en-NL" b="1"/>
        </a:p>
      </dgm:t>
    </dgm:pt>
    <dgm:pt modelId="{89453BF8-881E-4039-8215-3AA272C48EEB}">
      <dgm:prSet phldrT="[Text]"/>
      <dgm:spPr/>
      <dgm:t>
        <a:bodyPr/>
        <a:lstStyle/>
        <a:p>
          <a:r>
            <a:rPr lang="en-US" b="1" dirty="0">
              <a:latin typeface="Yu Mincho" panose="02020400000000000000" pitchFamily="18" charset="-128"/>
              <a:ea typeface="Yu Mincho" panose="02020400000000000000" pitchFamily="18" charset="-128"/>
            </a:rPr>
            <a:t>Laser microscope</a:t>
          </a:r>
          <a:endParaRPr lang="en-NL" b="1" dirty="0">
            <a:latin typeface="Yu Mincho" panose="02020400000000000000" pitchFamily="18" charset="-128"/>
            <a:ea typeface="Yu Mincho" panose="02020400000000000000" pitchFamily="18" charset="-128"/>
          </a:endParaRPr>
        </a:p>
      </dgm:t>
    </dgm:pt>
    <dgm:pt modelId="{AC7D41F5-570F-4952-9E41-C1787C4AE45A}" type="parTrans" cxnId="{DFEB27C3-FC21-43FA-92BD-16F4D0DE362A}">
      <dgm:prSet/>
      <dgm:spPr/>
      <dgm:t>
        <a:bodyPr/>
        <a:lstStyle/>
        <a:p>
          <a:endParaRPr lang="en-NL" b="1"/>
        </a:p>
      </dgm:t>
    </dgm:pt>
    <dgm:pt modelId="{59CEFB0F-4FD3-4950-BA8C-4F7CFA9CD68A}" type="sibTrans" cxnId="{DFEB27C3-FC21-43FA-92BD-16F4D0DE362A}">
      <dgm:prSet/>
      <dgm:spPr/>
      <dgm:t>
        <a:bodyPr/>
        <a:lstStyle/>
        <a:p>
          <a:endParaRPr lang="en-NL" b="1"/>
        </a:p>
      </dgm:t>
    </dgm:pt>
    <dgm:pt modelId="{C78907B1-84DF-4323-9362-92A1417603AF}" type="pres">
      <dgm:prSet presAssocID="{1E083389-AC02-4CDF-A88C-97BF6B122C46}" presName="CompostProcess" presStyleCnt="0">
        <dgm:presLayoutVars>
          <dgm:dir/>
          <dgm:resizeHandles val="exact"/>
        </dgm:presLayoutVars>
      </dgm:prSet>
      <dgm:spPr/>
    </dgm:pt>
    <dgm:pt modelId="{0500B025-2306-45B8-A5D7-1C7073711FFD}" type="pres">
      <dgm:prSet presAssocID="{1E083389-AC02-4CDF-A88C-97BF6B122C46}" presName="arrow" presStyleLbl="bgShp" presStyleIdx="0" presStyleCnt="1" custLinFactNeighborX="253" custLinFactNeighborY="-1119"/>
      <dgm:spPr>
        <a:solidFill>
          <a:srgbClr val="E1EBF5"/>
        </a:solidFill>
        <a:ln>
          <a:solidFill>
            <a:schemeClr val="accent1"/>
          </a:solidFill>
        </a:ln>
      </dgm:spPr>
    </dgm:pt>
    <dgm:pt modelId="{F0F9A588-3014-4424-BC02-4084734A15F8}" type="pres">
      <dgm:prSet presAssocID="{1E083389-AC02-4CDF-A88C-97BF6B122C46}" presName="linearProcess" presStyleCnt="0"/>
      <dgm:spPr/>
    </dgm:pt>
    <dgm:pt modelId="{D03646B2-5952-49AF-9F94-18A6B77554AA}" type="pres">
      <dgm:prSet presAssocID="{44D0E225-E0BC-426E-AFC9-FB914E329C21}" presName="textNode" presStyleLbl="node1" presStyleIdx="0" presStyleCnt="3" custScaleX="134241" custScaleY="122107">
        <dgm:presLayoutVars>
          <dgm:bulletEnabled val="1"/>
        </dgm:presLayoutVars>
      </dgm:prSet>
      <dgm:spPr/>
    </dgm:pt>
    <dgm:pt modelId="{B491B560-987E-4669-ABBE-9E11BECD2AA3}" type="pres">
      <dgm:prSet presAssocID="{41800027-4126-4865-AA05-2B7CFC360213}" presName="sibTrans" presStyleCnt="0"/>
      <dgm:spPr/>
    </dgm:pt>
    <dgm:pt modelId="{987CCC43-0709-405B-B40B-B2EF290EDB36}" type="pres">
      <dgm:prSet presAssocID="{D211F2F8-84BA-410F-AB97-A57A5963E9C3}" presName="textNode" presStyleLbl="node1" presStyleIdx="1" presStyleCnt="3">
        <dgm:presLayoutVars>
          <dgm:bulletEnabled val="1"/>
        </dgm:presLayoutVars>
      </dgm:prSet>
      <dgm:spPr/>
    </dgm:pt>
    <dgm:pt modelId="{206C0863-9176-45CF-874D-14FFCC53595E}" type="pres">
      <dgm:prSet presAssocID="{DC37FCB5-4277-4E64-9B6B-3975CD7B9883}" presName="sibTrans" presStyleCnt="0"/>
      <dgm:spPr/>
    </dgm:pt>
    <dgm:pt modelId="{FE5904A4-150C-4FA3-A36F-817915B73539}" type="pres">
      <dgm:prSet presAssocID="{89453BF8-881E-4039-8215-3AA272C48EEB}" presName="textNode" presStyleLbl="node1" presStyleIdx="2" presStyleCnt="3">
        <dgm:presLayoutVars>
          <dgm:bulletEnabled val="1"/>
        </dgm:presLayoutVars>
      </dgm:prSet>
      <dgm:spPr/>
    </dgm:pt>
  </dgm:ptLst>
  <dgm:cxnLst>
    <dgm:cxn modelId="{72B57724-7023-4507-B797-D9338D2CEA1D}" type="presOf" srcId="{44D0E225-E0BC-426E-AFC9-FB914E329C21}" destId="{D03646B2-5952-49AF-9F94-18A6B77554AA}" srcOrd="0" destOrd="0" presId="urn:microsoft.com/office/officeart/2005/8/layout/hProcess9"/>
    <dgm:cxn modelId="{9E697C69-A90A-4359-AFD3-B60ED88A6BF1}" srcId="{1E083389-AC02-4CDF-A88C-97BF6B122C46}" destId="{44D0E225-E0BC-426E-AFC9-FB914E329C21}" srcOrd="0" destOrd="0" parTransId="{AD819713-2665-43AD-9FFF-6369A9BA2F1A}" sibTransId="{41800027-4126-4865-AA05-2B7CFC360213}"/>
    <dgm:cxn modelId="{41799E78-762D-46C8-A531-E8DC334C7B36}" type="presOf" srcId="{89453BF8-881E-4039-8215-3AA272C48EEB}" destId="{FE5904A4-150C-4FA3-A36F-817915B73539}" srcOrd="0" destOrd="0" presId="urn:microsoft.com/office/officeart/2005/8/layout/hProcess9"/>
    <dgm:cxn modelId="{2DF5F7A8-BC36-46F1-91DF-FBCAD3FFDBC8}" srcId="{1E083389-AC02-4CDF-A88C-97BF6B122C46}" destId="{D211F2F8-84BA-410F-AB97-A57A5963E9C3}" srcOrd="1" destOrd="0" parTransId="{25F80136-B76F-485C-9E59-74D489364744}" sibTransId="{DC37FCB5-4277-4E64-9B6B-3975CD7B9883}"/>
    <dgm:cxn modelId="{AB58FABD-F0E0-4C3E-B101-953EDD7C6E44}" type="presOf" srcId="{1E083389-AC02-4CDF-A88C-97BF6B122C46}" destId="{C78907B1-84DF-4323-9362-92A1417603AF}" srcOrd="0" destOrd="0" presId="urn:microsoft.com/office/officeart/2005/8/layout/hProcess9"/>
    <dgm:cxn modelId="{DFEB27C3-FC21-43FA-92BD-16F4D0DE362A}" srcId="{1E083389-AC02-4CDF-A88C-97BF6B122C46}" destId="{89453BF8-881E-4039-8215-3AA272C48EEB}" srcOrd="2" destOrd="0" parTransId="{AC7D41F5-570F-4952-9E41-C1787C4AE45A}" sibTransId="{59CEFB0F-4FD3-4950-BA8C-4F7CFA9CD68A}"/>
    <dgm:cxn modelId="{828BD0ED-EB31-45E0-B4B0-510775DC7C1B}" type="presOf" srcId="{D211F2F8-84BA-410F-AB97-A57A5963E9C3}" destId="{987CCC43-0709-405B-B40B-B2EF290EDB36}" srcOrd="0" destOrd="0" presId="urn:microsoft.com/office/officeart/2005/8/layout/hProcess9"/>
    <dgm:cxn modelId="{E0D8D806-9076-4F19-8BB2-BAF63F3F111C}" type="presParOf" srcId="{C78907B1-84DF-4323-9362-92A1417603AF}" destId="{0500B025-2306-45B8-A5D7-1C7073711FFD}" srcOrd="0" destOrd="0" presId="urn:microsoft.com/office/officeart/2005/8/layout/hProcess9"/>
    <dgm:cxn modelId="{8062544C-9DC5-4DDF-B2A0-BF3F0BA43FAE}" type="presParOf" srcId="{C78907B1-84DF-4323-9362-92A1417603AF}" destId="{F0F9A588-3014-4424-BC02-4084734A15F8}" srcOrd="1" destOrd="0" presId="urn:microsoft.com/office/officeart/2005/8/layout/hProcess9"/>
    <dgm:cxn modelId="{6A7552BC-F1DE-4596-AB4B-BFDACFF5DF9E}" type="presParOf" srcId="{F0F9A588-3014-4424-BC02-4084734A15F8}" destId="{D03646B2-5952-49AF-9F94-18A6B77554AA}" srcOrd="0" destOrd="0" presId="urn:microsoft.com/office/officeart/2005/8/layout/hProcess9"/>
    <dgm:cxn modelId="{1E3C5900-44FA-4A90-86C0-156423421145}" type="presParOf" srcId="{F0F9A588-3014-4424-BC02-4084734A15F8}" destId="{B491B560-987E-4669-ABBE-9E11BECD2AA3}" srcOrd="1" destOrd="0" presId="urn:microsoft.com/office/officeart/2005/8/layout/hProcess9"/>
    <dgm:cxn modelId="{37FCA622-3B87-4AE0-985E-A91FCEDB30C3}" type="presParOf" srcId="{F0F9A588-3014-4424-BC02-4084734A15F8}" destId="{987CCC43-0709-405B-B40B-B2EF290EDB36}" srcOrd="2" destOrd="0" presId="urn:microsoft.com/office/officeart/2005/8/layout/hProcess9"/>
    <dgm:cxn modelId="{85343A7E-CEC4-4091-A280-9B8817917851}" type="presParOf" srcId="{F0F9A588-3014-4424-BC02-4084734A15F8}" destId="{206C0863-9176-45CF-874D-14FFCC53595E}" srcOrd="3" destOrd="0" presId="urn:microsoft.com/office/officeart/2005/8/layout/hProcess9"/>
    <dgm:cxn modelId="{6874BCBA-1C72-488F-82C0-0347DB446EDD}" type="presParOf" srcId="{F0F9A588-3014-4424-BC02-4084734A15F8}" destId="{FE5904A4-150C-4FA3-A36F-817915B73539}"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083389-AC02-4CDF-A88C-97BF6B122C46}" type="doc">
      <dgm:prSet loTypeId="urn:microsoft.com/office/officeart/2005/8/layout/hProcess9" loCatId="process" qsTypeId="urn:microsoft.com/office/officeart/2005/8/quickstyle/simple2" qsCatId="simple" csTypeId="urn:microsoft.com/office/officeart/2005/8/colors/accent1_1" csCatId="accent1" phldr="1"/>
      <dgm:spPr/>
    </dgm:pt>
    <dgm:pt modelId="{44D0E225-E0BC-426E-AFC9-FB914E329C21}">
      <dgm:prSet phldrT="[Text]"/>
      <dgm:spPr/>
      <dgm:t>
        <a:bodyPr/>
        <a:lstStyle/>
        <a:p>
          <a:r>
            <a:rPr lang="en-US" b="1" dirty="0">
              <a:latin typeface="Yu Mincho" panose="02020400000000000000" pitchFamily="18" charset="-128"/>
              <a:ea typeface="Yu Mincho" panose="02020400000000000000" pitchFamily="18" charset="-128"/>
            </a:rPr>
            <a:t>Gas permeation tests</a:t>
          </a:r>
          <a:endParaRPr lang="en-NL" b="1" dirty="0">
            <a:latin typeface="Yu Mincho" panose="02020400000000000000" pitchFamily="18" charset="-128"/>
            <a:ea typeface="Yu Mincho" panose="02020400000000000000" pitchFamily="18" charset="-128"/>
          </a:endParaRPr>
        </a:p>
      </dgm:t>
    </dgm:pt>
    <dgm:pt modelId="{AD819713-2665-43AD-9FFF-6369A9BA2F1A}" type="parTrans" cxnId="{9E697C69-A90A-4359-AFD3-B60ED88A6BF1}">
      <dgm:prSet/>
      <dgm:spPr/>
      <dgm:t>
        <a:bodyPr/>
        <a:lstStyle/>
        <a:p>
          <a:endParaRPr lang="en-NL" b="1"/>
        </a:p>
      </dgm:t>
    </dgm:pt>
    <dgm:pt modelId="{41800027-4126-4865-AA05-2B7CFC360213}" type="sibTrans" cxnId="{9E697C69-A90A-4359-AFD3-B60ED88A6BF1}">
      <dgm:prSet/>
      <dgm:spPr/>
      <dgm:t>
        <a:bodyPr/>
        <a:lstStyle/>
        <a:p>
          <a:endParaRPr lang="en-NL" b="1"/>
        </a:p>
      </dgm:t>
    </dgm:pt>
    <dgm:pt modelId="{D211F2F8-84BA-410F-AB97-A57A5963E9C3}">
      <dgm:prSet phldrT="[Text]"/>
      <dgm:spPr/>
      <dgm:t>
        <a:bodyPr/>
        <a:lstStyle/>
        <a:p>
          <a:r>
            <a:rPr lang="en-US" b="1" dirty="0">
              <a:latin typeface="Yu Mincho" panose="02020400000000000000" pitchFamily="18" charset="-128"/>
              <a:ea typeface="Yu Mincho" panose="02020400000000000000" pitchFamily="18" charset="-128"/>
            </a:rPr>
            <a:t>Pore size distribution</a:t>
          </a:r>
          <a:endParaRPr lang="en-NL" b="1" dirty="0">
            <a:latin typeface="Yu Mincho" panose="02020400000000000000" pitchFamily="18" charset="-128"/>
            <a:ea typeface="Yu Mincho" panose="02020400000000000000" pitchFamily="18" charset="-128"/>
          </a:endParaRPr>
        </a:p>
      </dgm:t>
    </dgm:pt>
    <dgm:pt modelId="{25F80136-B76F-485C-9E59-74D489364744}" type="parTrans" cxnId="{2DF5F7A8-BC36-46F1-91DF-FBCAD3FFDBC8}">
      <dgm:prSet/>
      <dgm:spPr/>
      <dgm:t>
        <a:bodyPr/>
        <a:lstStyle/>
        <a:p>
          <a:endParaRPr lang="en-NL" b="1"/>
        </a:p>
      </dgm:t>
    </dgm:pt>
    <dgm:pt modelId="{DC37FCB5-4277-4E64-9B6B-3975CD7B9883}" type="sibTrans" cxnId="{2DF5F7A8-BC36-46F1-91DF-FBCAD3FFDBC8}">
      <dgm:prSet/>
      <dgm:spPr/>
      <dgm:t>
        <a:bodyPr/>
        <a:lstStyle/>
        <a:p>
          <a:endParaRPr lang="en-NL" b="1"/>
        </a:p>
      </dgm:t>
    </dgm:pt>
    <dgm:pt modelId="{89453BF8-881E-4039-8215-3AA272C48EEB}">
      <dgm:prSet phldrT="[Text]"/>
      <dgm:spPr/>
      <dgm:t>
        <a:bodyPr/>
        <a:lstStyle/>
        <a:p>
          <a:r>
            <a:rPr lang="en-US" b="1" dirty="0">
              <a:latin typeface="Yu Mincho" panose="02020400000000000000" pitchFamily="18" charset="-128"/>
              <a:ea typeface="Yu Mincho" panose="02020400000000000000" pitchFamily="18" charset="-128"/>
            </a:rPr>
            <a:t>Laser microscope</a:t>
          </a:r>
          <a:endParaRPr lang="en-NL" b="1" dirty="0">
            <a:latin typeface="Yu Mincho" panose="02020400000000000000" pitchFamily="18" charset="-128"/>
            <a:ea typeface="Yu Mincho" panose="02020400000000000000" pitchFamily="18" charset="-128"/>
          </a:endParaRPr>
        </a:p>
      </dgm:t>
    </dgm:pt>
    <dgm:pt modelId="{AC7D41F5-570F-4952-9E41-C1787C4AE45A}" type="parTrans" cxnId="{DFEB27C3-FC21-43FA-92BD-16F4D0DE362A}">
      <dgm:prSet/>
      <dgm:spPr/>
      <dgm:t>
        <a:bodyPr/>
        <a:lstStyle/>
        <a:p>
          <a:endParaRPr lang="en-NL" b="1"/>
        </a:p>
      </dgm:t>
    </dgm:pt>
    <dgm:pt modelId="{59CEFB0F-4FD3-4950-BA8C-4F7CFA9CD68A}" type="sibTrans" cxnId="{DFEB27C3-FC21-43FA-92BD-16F4D0DE362A}">
      <dgm:prSet/>
      <dgm:spPr/>
      <dgm:t>
        <a:bodyPr/>
        <a:lstStyle/>
        <a:p>
          <a:endParaRPr lang="en-NL" b="1"/>
        </a:p>
      </dgm:t>
    </dgm:pt>
    <dgm:pt modelId="{C78907B1-84DF-4323-9362-92A1417603AF}" type="pres">
      <dgm:prSet presAssocID="{1E083389-AC02-4CDF-A88C-97BF6B122C46}" presName="CompostProcess" presStyleCnt="0">
        <dgm:presLayoutVars>
          <dgm:dir/>
          <dgm:resizeHandles val="exact"/>
        </dgm:presLayoutVars>
      </dgm:prSet>
      <dgm:spPr/>
    </dgm:pt>
    <dgm:pt modelId="{0500B025-2306-45B8-A5D7-1C7073711FFD}" type="pres">
      <dgm:prSet presAssocID="{1E083389-AC02-4CDF-A88C-97BF6B122C46}" presName="arrow" presStyleLbl="bgShp" presStyleIdx="0" presStyleCnt="1" custLinFactNeighborX="253" custLinFactNeighborY="-1119"/>
      <dgm:spPr>
        <a:solidFill>
          <a:srgbClr val="E1EBF5"/>
        </a:solidFill>
        <a:ln>
          <a:solidFill>
            <a:schemeClr val="accent1"/>
          </a:solidFill>
        </a:ln>
      </dgm:spPr>
    </dgm:pt>
    <dgm:pt modelId="{F0F9A588-3014-4424-BC02-4084734A15F8}" type="pres">
      <dgm:prSet presAssocID="{1E083389-AC02-4CDF-A88C-97BF6B122C46}" presName="linearProcess" presStyleCnt="0"/>
      <dgm:spPr/>
    </dgm:pt>
    <dgm:pt modelId="{D03646B2-5952-49AF-9F94-18A6B77554AA}" type="pres">
      <dgm:prSet presAssocID="{44D0E225-E0BC-426E-AFC9-FB914E329C21}" presName="textNode" presStyleLbl="node1" presStyleIdx="0" presStyleCnt="3">
        <dgm:presLayoutVars>
          <dgm:bulletEnabled val="1"/>
        </dgm:presLayoutVars>
      </dgm:prSet>
      <dgm:spPr/>
    </dgm:pt>
    <dgm:pt modelId="{B491B560-987E-4669-ABBE-9E11BECD2AA3}" type="pres">
      <dgm:prSet presAssocID="{41800027-4126-4865-AA05-2B7CFC360213}" presName="sibTrans" presStyleCnt="0"/>
      <dgm:spPr/>
    </dgm:pt>
    <dgm:pt modelId="{987CCC43-0709-405B-B40B-B2EF290EDB36}" type="pres">
      <dgm:prSet presAssocID="{D211F2F8-84BA-410F-AB97-A57A5963E9C3}" presName="textNode" presStyleLbl="node1" presStyleIdx="1" presStyleCnt="3" custScaleX="111484" custScaleY="129718">
        <dgm:presLayoutVars>
          <dgm:bulletEnabled val="1"/>
        </dgm:presLayoutVars>
      </dgm:prSet>
      <dgm:spPr/>
    </dgm:pt>
    <dgm:pt modelId="{206C0863-9176-45CF-874D-14FFCC53595E}" type="pres">
      <dgm:prSet presAssocID="{DC37FCB5-4277-4E64-9B6B-3975CD7B9883}" presName="sibTrans" presStyleCnt="0"/>
      <dgm:spPr/>
    </dgm:pt>
    <dgm:pt modelId="{FE5904A4-150C-4FA3-A36F-817915B73539}" type="pres">
      <dgm:prSet presAssocID="{89453BF8-881E-4039-8215-3AA272C48EEB}" presName="textNode" presStyleLbl="node1" presStyleIdx="2" presStyleCnt="3">
        <dgm:presLayoutVars>
          <dgm:bulletEnabled val="1"/>
        </dgm:presLayoutVars>
      </dgm:prSet>
      <dgm:spPr/>
    </dgm:pt>
  </dgm:ptLst>
  <dgm:cxnLst>
    <dgm:cxn modelId="{72B57724-7023-4507-B797-D9338D2CEA1D}" type="presOf" srcId="{44D0E225-E0BC-426E-AFC9-FB914E329C21}" destId="{D03646B2-5952-49AF-9F94-18A6B77554AA}" srcOrd="0" destOrd="0" presId="urn:microsoft.com/office/officeart/2005/8/layout/hProcess9"/>
    <dgm:cxn modelId="{9E697C69-A90A-4359-AFD3-B60ED88A6BF1}" srcId="{1E083389-AC02-4CDF-A88C-97BF6B122C46}" destId="{44D0E225-E0BC-426E-AFC9-FB914E329C21}" srcOrd="0" destOrd="0" parTransId="{AD819713-2665-43AD-9FFF-6369A9BA2F1A}" sibTransId="{41800027-4126-4865-AA05-2B7CFC360213}"/>
    <dgm:cxn modelId="{41799E78-762D-46C8-A531-E8DC334C7B36}" type="presOf" srcId="{89453BF8-881E-4039-8215-3AA272C48EEB}" destId="{FE5904A4-150C-4FA3-A36F-817915B73539}" srcOrd="0" destOrd="0" presId="urn:microsoft.com/office/officeart/2005/8/layout/hProcess9"/>
    <dgm:cxn modelId="{2DF5F7A8-BC36-46F1-91DF-FBCAD3FFDBC8}" srcId="{1E083389-AC02-4CDF-A88C-97BF6B122C46}" destId="{D211F2F8-84BA-410F-AB97-A57A5963E9C3}" srcOrd="1" destOrd="0" parTransId="{25F80136-B76F-485C-9E59-74D489364744}" sibTransId="{DC37FCB5-4277-4E64-9B6B-3975CD7B9883}"/>
    <dgm:cxn modelId="{AB58FABD-F0E0-4C3E-B101-953EDD7C6E44}" type="presOf" srcId="{1E083389-AC02-4CDF-A88C-97BF6B122C46}" destId="{C78907B1-84DF-4323-9362-92A1417603AF}" srcOrd="0" destOrd="0" presId="urn:microsoft.com/office/officeart/2005/8/layout/hProcess9"/>
    <dgm:cxn modelId="{DFEB27C3-FC21-43FA-92BD-16F4D0DE362A}" srcId="{1E083389-AC02-4CDF-A88C-97BF6B122C46}" destId="{89453BF8-881E-4039-8215-3AA272C48EEB}" srcOrd="2" destOrd="0" parTransId="{AC7D41F5-570F-4952-9E41-C1787C4AE45A}" sibTransId="{59CEFB0F-4FD3-4950-BA8C-4F7CFA9CD68A}"/>
    <dgm:cxn modelId="{828BD0ED-EB31-45E0-B4B0-510775DC7C1B}" type="presOf" srcId="{D211F2F8-84BA-410F-AB97-A57A5963E9C3}" destId="{987CCC43-0709-405B-B40B-B2EF290EDB36}" srcOrd="0" destOrd="0" presId="urn:microsoft.com/office/officeart/2005/8/layout/hProcess9"/>
    <dgm:cxn modelId="{E0D8D806-9076-4F19-8BB2-BAF63F3F111C}" type="presParOf" srcId="{C78907B1-84DF-4323-9362-92A1417603AF}" destId="{0500B025-2306-45B8-A5D7-1C7073711FFD}" srcOrd="0" destOrd="0" presId="urn:microsoft.com/office/officeart/2005/8/layout/hProcess9"/>
    <dgm:cxn modelId="{8062544C-9DC5-4DDF-B2A0-BF3F0BA43FAE}" type="presParOf" srcId="{C78907B1-84DF-4323-9362-92A1417603AF}" destId="{F0F9A588-3014-4424-BC02-4084734A15F8}" srcOrd="1" destOrd="0" presId="urn:microsoft.com/office/officeart/2005/8/layout/hProcess9"/>
    <dgm:cxn modelId="{6A7552BC-F1DE-4596-AB4B-BFDACFF5DF9E}" type="presParOf" srcId="{F0F9A588-3014-4424-BC02-4084734A15F8}" destId="{D03646B2-5952-49AF-9F94-18A6B77554AA}" srcOrd="0" destOrd="0" presId="urn:microsoft.com/office/officeart/2005/8/layout/hProcess9"/>
    <dgm:cxn modelId="{1E3C5900-44FA-4A90-86C0-156423421145}" type="presParOf" srcId="{F0F9A588-3014-4424-BC02-4084734A15F8}" destId="{B491B560-987E-4669-ABBE-9E11BECD2AA3}" srcOrd="1" destOrd="0" presId="urn:microsoft.com/office/officeart/2005/8/layout/hProcess9"/>
    <dgm:cxn modelId="{37FCA622-3B87-4AE0-985E-A91FCEDB30C3}" type="presParOf" srcId="{F0F9A588-3014-4424-BC02-4084734A15F8}" destId="{987CCC43-0709-405B-B40B-B2EF290EDB36}" srcOrd="2" destOrd="0" presId="urn:microsoft.com/office/officeart/2005/8/layout/hProcess9"/>
    <dgm:cxn modelId="{85343A7E-CEC4-4091-A280-9B8817917851}" type="presParOf" srcId="{F0F9A588-3014-4424-BC02-4084734A15F8}" destId="{206C0863-9176-45CF-874D-14FFCC53595E}" srcOrd="3" destOrd="0" presId="urn:microsoft.com/office/officeart/2005/8/layout/hProcess9"/>
    <dgm:cxn modelId="{6874BCBA-1C72-488F-82C0-0347DB446EDD}" type="presParOf" srcId="{F0F9A588-3014-4424-BC02-4084734A15F8}" destId="{FE5904A4-150C-4FA3-A36F-817915B73539}"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083389-AC02-4CDF-A88C-97BF6B122C46}" type="doc">
      <dgm:prSet loTypeId="urn:microsoft.com/office/officeart/2005/8/layout/hProcess9" loCatId="process" qsTypeId="urn:microsoft.com/office/officeart/2005/8/quickstyle/simple2" qsCatId="simple" csTypeId="urn:microsoft.com/office/officeart/2005/8/colors/accent1_1" csCatId="accent1" phldr="1"/>
      <dgm:spPr/>
    </dgm:pt>
    <dgm:pt modelId="{44D0E225-E0BC-426E-AFC9-FB914E329C21}">
      <dgm:prSet phldrT="[Text]"/>
      <dgm:spPr/>
      <dgm:t>
        <a:bodyPr/>
        <a:lstStyle/>
        <a:p>
          <a:r>
            <a:rPr lang="en-US" b="1" dirty="0">
              <a:latin typeface="Yu Mincho" panose="02020400000000000000" pitchFamily="18" charset="-128"/>
              <a:ea typeface="Yu Mincho" panose="02020400000000000000" pitchFamily="18" charset="-128"/>
            </a:rPr>
            <a:t>Gas permeation tests</a:t>
          </a:r>
          <a:endParaRPr lang="en-NL" b="1" dirty="0">
            <a:latin typeface="Yu Mincho" panose="02020400000000000000" pitchFamily="18" charset="-128"/>
            <a:ea typeface="Yu Mincho" panose="02020400000000000000" pitchFamily="18" charset="-128"/>
          </a:endParaRPr>
        </a:p>
      </dgm:t>
    </dgm:pt>
    <dgm:pt modelId="{AD819713-2665-43AD-9FFF-6369A9BA2F1A}" type="parTrans" cxnId="{9E697C69-A90A-4359-AFD3-B60ED88A6BF1}">
      <dgm:prSet/>
      <dgm:spPr/>
      <dgm:t>
        <a:bodyPr/>
        <a:lstStyle/>
        <a:p>
          <a:endParaRPr lang="en-NL" b="1"/>
        </a:p>
      </dgm:t>
    </dgm:pt>
    <dgm:pt modelId="{41800027-4126-4865-AA05-2B7CFC360213}" type="sibTrans" cxnId="{9E697C69-A90A-4359-AFD3-B60ED88A6BF1}">
      <dgm:prSet/>
      <dgm:spPr/>
      <dgm:t>
        <a:bodyPr/>
        <a:lstStyle/>
        <a:p>
          <a:endParaRPr lang="en-NL" b="1"/>
        </a:p>
      </dgm:t>
    </dgm:pt>
    <dgm:pt modelId="{D211F2F8-84BA-410F-AB97-A57A5963E9C3}">
      <dgm:prSet phldrT="[Text]"/>
      <dgm:spPr/>
      <dgm:t>
        <a:bodyPr/>
        <a:lstStyle/>
        <a:p>
          <a:r>
            <a:rPr lang="en-US" b="1" dirty="0">
              <a:latin typeface="Yu Mincho" panose="02020400000000000000" pitchFamily="18" charset="-128"/>
              <a:ea typeface="Yu Mincho" panose="02020400000000000000" pitchFamily="18" charset="-128"/>
            </a:rPr>
            <a:t>Pore size distribution</a:t>
          </a:r>
          <a:endParaRPr lang="en-NL" b="1" dirty="0">
            <a:latin typeface="Yu Mincho" panose="02020400000000000000" pitchFamily="18" charset="-128"/>
            <a:ea typeface="Yu Mincho" panose="02020400000000000000" pitchFamily="18" charset="-128"/>
          </a:endParaRPr>
        </a:p>
      </dgm:t>
    </dgm:pt>
    <dgm:pt modelId="{25F80136-B76F-485C-9E59-74D489364744}" type="parTrans" cxnId="{2DF5F7A8-BC36-46F1-91DF-FBCAD3FFDBC8}">
      <dgm:prSet/>
      <dgm:spPr/>
      <dgm:t>
        <a:bodyPr/>
        <a:lstStyle/>
        <a:p>
          <a:endParaRPr lang="en-NL" b="1"/>
        </a:p>
      </dgm:t>
    </dgm:pt>
    <dgm:pt modelId="{DC37FCB5-4277-4E64-9B6B-3975CD7B9883}" type="sibTrans" cxnId="{2DF5F7A8-BC36-46F1-91DF-FBCAD3FFDBC8}">
      <dgm:prSet/>
      <dgm:spPr/>
      <dgm:t>
        <a:bodyPr/>
        <a:lstStyle/>
        <a:p>
          <a:endParaRPr lang="en-NL" b="1"/>
        </a:p>
      </dgm:t>
    </dgm:pt>
    <dgm:pt modelId="{89453BF8-881E-4039-8215-3AA272C48EEB}">
      <dgm:prSet phldrT="[Text]"/>
      <dgm:spPr/>
      <dgm:t>
        <a:bodyPr/>
        <a:lstStyle/>
        <a:p>
          <a:r>
            <a:rPr lang="en-US" b="1" dirty="0">
              <a:latin typeface="Yu Mincho" panose="02020400000000000000" pitchFamily="18" charset="-128"/>
              <a:ea typeface="Yu Mincho" panose="02020400000000000000" pitchFamily="18" charset="-128"/>
            </a:rPr>
            <a:t>Laser microscope</a:t>
          </a:r>
          <a:endParaRPr lang="en-NL" b="1" dirty="0">
            <a:latin typeface="Yu Mincho" panose="02020400000000000000" pitchFamily="18" charset="-128"/>
            <a:ea typeface="Yu Mincho" panose="02020400000000000000" pitchFamily="18" charset="-128"/>
          </a:endParaRPr>
        </a:p>
      </dgm:t>
    </dgm:pt>
    <dgm:pt modelId="{AC7D41F5-570F-4952-9E41-C1787C4AE45A}" type="parTrans" cxnId="{DFEB27C3-FC21-43FA-92BD-16F4D0DE362A}">
      <dgm:prSet/>
      <dgm:spPr/>
      <dgm:t>
        <a:bodyPr/>
        <a:lstStyle/>
        <a:p>
          <a:endParaRPr lang="en-NL" b="1"/>
        </a:p>
      </dgm:t>
    </dgm:pt>
    <dgm:pt modelId="{59CEFB0F-4FD3-4950-BA8C-4F7CFA9CD68A}" type="sibTrans" cxnId="{DFEB27C3-FC21-43FA-92BD-16F4D0DE362A}">
      <dgm:prSet/>
      <dgm:spPr/>
      <dgm:t>
        <a:bodyPr/>
        <a:lstStyle/>
        <a:p>
          <a:endParaRPr lang="en-NL" b="1"/>
        </a:p>
      </dgm:t>
    </dgm:pt>
    <dgm:pt modelId="{C78907B1-84DF-4323-9362-92A1417603AF}" type="pres">
      <dgm:prSet presAssocID="{1E083389-AC02-4CDF-A88C-97BF6B122C46}" presName="CompostProcess" presStyleCnt="0">
        <dgm:presLayoutVars>
          <dgm:dir/>
          <dgm:resizeHandles val="exact"/>
        </dgm:presLayoutVars>
      </dgm:prSet>
      <dgm:spPr/>
    </dgm:pt>
    <dgm:pt modelId="{0500B025-2306-45B8-A5D7-1C7073711FFD}" type="pres">
      <dgm:prSet presAssocID="{1E083389-AC02-4CDF-A88C-97BF6B122C46}" presName="arrow" presStyleLbl="bgShp" presStyleIdx="0" presStyleCnt="1" custLinFactNeighborX="253" custLinFactNeighborY="-1119"/>
      <dgm:spPr>
        <a:solidFill>
          <a:srgbClr val="E1EBF5"/>
        </a:solidFill>
        <a:ln>
          <a:solidFill>
            <a:schemeClr val="accent1"/>
          </a:solidFill>
        </a:ln>
      </dgm:spPr>
    </dgm:pt>
    <dgm:pt modelId="{F0F9A588-3014-4424-BC02-4084734A15F8}" type="pres">
      <dgm:prSet presAssocID="{1E083389-AC02-4CDF-A88C-97BF6B122C46}" presName="linearProcess" presStyleCnt="0"/>
      <dgm:spPr/>
    </dgm:pt>
    <dgm:pt modelId="{D03646B2-5952-49AF-9F94-18A6B77554AA}" type="pres">
      <dgm:prSet presAssocID="{44D0E225-E0BC-426E-AFC9-FB914E329C21}" presName="textNode" presStyleLbl="node1" presStyleIdx="0" presStyleCnt="3">
        <dgm:presLayoutVars>
          <dgm:bulletEnabled val="1"/>
        </dgm:presLayoutVars>
      </dgm:prSet>
      <dgm:spPr/>
    </dgm:pt>
    <dgm:pt modelId="{B491B560-987E-4669-ABBE-9E11BECD2AA3}" type="pres">
      <dgm:prSet presAssocID="{41800027-4126-4865-AA05-2B7CFC360213}" presName="sibTrans" presStyleCnt="0"/>
      <dgm:spPr/>
    </dgm:pt>
    <dgm:pt modelId="{987CCC43-0709-405B-B40B-B2EF290EDB36}" type="pres">
      <dgm:prSet presAssocID="{D211F2F8-84BA-410F-AB97-A57A5963E9C3}" presName="textNode" presStyleLbl="node1" presStyleIdx="1" presStyleCnt="3">
        <dgm:presLayoutVars>
          <dgm:bulletEnabled val="1"/>
        </dgm:presLayoutVars>
      </dgm:prSet>
      <dgm:spPr/>
    </dgm:pt>
    <dgm:pt modelId="{206C0863-9176-45CF-874D-14FFCC53595E}" type="pres">
      <dgm:prSet presAssocID="{DC37FCB5-4277-4E64-9B6B-3975CD7B9883}" presName="sibTrans" presStyleCnt="0"/>
      <dgm:spPr/>
    </dgm:pt>
    <dgm:pt modelId="{FE5904A4-150C-4FA3-A36F-817915B73539}" type="pres">
      <dgm:prSet presAssocID="{89453BF8-881E-4039-8215-3AA272C48EEB}" presName="textNode" presStyleLbl="node1" presStyleIdx="2" presStyleCnt="3" custScaleX="109696" custScaleY="122107">
        <dgm:presLayoutVars>
          <dgm:bulletEnabled val="1"/>
        </dgm:presLayoutVars>
      </dgm:prSet>
      <dgm:spPr/>
    </dgm:pt>
  </dgm:ptLst>
  <dgm:cxnLst>
    <dgm:cxn modelId="{72B57724-7023-4507-B797-D9338D2CEA1D}" type="presOf" srcId="{44D0E225-E0BC-426E-AFC9-FB914E329C21}" destId="{D03646B2-5952-49AF-9F94-18A6B77554AA}" srcOrd="0" destOrd="0" presId="urn:microsoft.com/office/officeart/2005/8/layout/hProcess9"/>
    <dgm:cxn modelId="{9E697C69-A90A-4359-AFD3-B60ED88A6BF1}" srcId="{1E083389-AC02-4CDF-A88C-97BF6B122C46}" destId="{44D0E225-E0BC-426E-AFC9-FB914E329C21}" srcOrd="0" destOrd="0" parTransId="{AD819713-2665-43AD-9FFF-6369A9BA2F1A}" sibTransId="{41800027-4126-4865-AA05-2B7CFC360213}"/>
    <dgm:cxn modelId="{41799E78-762D-46C8-A531-E8DC334C7B36}" type="presOf" srcId="{89453BF8-881E-4039-8215-3AA272C48EEB}" destId="{FE5904A4-150C-4FA3-A36F-817915B73539}" srcOrd="0" destOrd="0" presId="urn:microsoft.com/office/officeart/2005/8/layout/hProcess9"/>
    <dgm:cxn modelId="{2DF5F7A8-BC36-46F1-91DF-FBCAD3FFDBC8}" srcId="{1E083389-AC02-4CDF-A88C-97BF6B122C46}" destId="{D211F2F8-84BA-410F-AB97-A57A5963E9C3}" srcOrd="1" destOrd="0" parTransId="{25F80136-B76F-485C-9E59-74D489364744}" sibTransId="{DC37FCB5-4277-4E64-9B6B-3975CD7B9883}"/>
    <dgm:cxn modelId="{AB58FABD-F0E0-4C3E-B101-953EDD7C6E44}" type="presOf" srcId="{1E083389-AC02-4CDF-A88C-97BF6B122C46}" destId="{C78907B1-84DF-4323-9362-92A1417603AF}" srcOrd="0" destOrd="0" presId="urn:microsoft.com/office/officeart/2005/8/layout/hProcess9"/>
    <dgm:cxn modelId="{DFEB27C3-FC21-43FA-92BD-16F4D0DE362A}" srcId="{1E083389-AC02-4CDF-A88C-97BF6B122C46}" destId="{89453BF8-881E-4039-8215-3AA272C48EEB}" srcOrd="2" destOrd="0" parTransId="{AC7D41F5-570F-4952-9E41-C1787C4AE45A}" sibTransId="{59CEFB0F-4FD3-4950-BA8C-4F7CFA9CD68A}"/>
    <dgm:cxn modelId="{828BD0ED-EB31-45E0-B4B0-510775DC7C1B}" type="presOf" srcId="{D211F2F8-84BA-410F-AB97-A57A5963E9C3}" destId="{987CCC43-0709-405B-B40B-B2EF290EDB36}" srcOrd="0" destOrd="0" presId="urn:microsoft.com/office/officeart/2005/8/layout/hProcess9"/>
    <dgm:cxn modelId="{E0D8D806-9076-4F19-8BB2-BAF63F3F111C}" type="presParOf" srcId="{C78907B1-84DF-4323-9362-92A1417603AF}" destId="{0500B025-2306-45B8-A5D7-1C7073711FFD}" srcOrd="0" destOrd="0" presId="urn:microsoft.com/office/officeart/2005/8/layout/hProcess9"/>
    <dgm:cxn modelId="{8062544C-9DC5-4DDF-B2A0-BF3F0BA43FAE}" type="presParOf" srcId="{C78907B1-84DF-4323-9362-92A1417603AF}" destId="{F0F9A588-3014-4424-BC02-4084734A15F8}" srcOrd="1" destOrd="0" presId="urn:microsoft.com/office/officeart/2005/8/layout/hProcess9"/>
    <dgm:cxn modelId="{6A7552BC-F1DE-4596-AB4B-BFDACFF5DF9E}" type="presParOf" srcId="{F0F9A588-3014-4424-BC02-4084734A15F8}" destId="{D03646B2-5952-49AF-9F94-18A6B77554AA}" srcOrd="0" destOrd="0" presId="urn:microsoft.com/office/officeart/2005/8/layout/hProcess9"/>
    <dgm:cxn modelId="{1E3C5900-44FA-4A90-86C0-156423421145}" type="presParOf" srcId="{F0F9A588-3014-4424-BC02-4084734A15F8}" destId="{B491B560-987E-4669-ABBE-9E11BECD2AA3}" srcOrd="1" destOrd="0" presId="urn:microsoft.com/office/officeart/2005/8/layout/hProcess9"/>
    <dgm:cxn modelId="{37FCA622-3B87-4AE0-985E-A91FCEDB30C3}" type="presParOf" srcId="{F0F9A588-3014-4424-BC02-4084734A15F8}" destId="{987CCC43-0709-405B-B40B-B2EF290EDB36}" srcOrd="2" destOrd="0" presId="urn:microsoft.com/office/officeart/2005/8/layout/hProcess9"/>
    <dgm:cxn modelId="{85343A7E-CEC4-4091-A280-9B8817917851}" type="presParOf" srcId="{F0F9A588-3014-4424-BC02-4084734A15F8}" destId="{206C0863-9176-45CF-874D-14FFCC53595E}" srcOrd="3" destOrd="0" presId="urn:microsoft.com/office/officeart/2005/8/layout/hProcess9"/>
    <dgm:cxn modelId="{6874BCBA-1C72-488F-82C0-0347DB446EDD}" type="presParOf" srcId="{F0F9A588-3014-4424-BC02-4084734A15F8}" destId="{FE5904A4-150C-4FA3-A36F-817915B73539}"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C13C7-E21E-4840-A6EA-E903AD235F96}">
      <dsp:nvSpPr>
        <dsp:cNvPr id="0" name=""/>
        <dsp:cNvSpPr/>
      </dsp:nvSpPr>
      <dsp:spPr>
        <a:xfrm>
          <a:off x="1610060" y="1300428"/>
          <a:ext cx="1246467" cy="1198068"/>
        </a:xfrm>
        <a:prstGeom prst="gear9">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Surface Functionalization</a:t>
          </a:r>
          <a:endParaRPr lang="en-NL" sz="1050" b="1" kern="1200" dirty="0">
            <a:effectLst>
              <a:outerShdw blurRad="38100" dist="38100" dir="2700000" algn="tl">
                <a:srgbClr val="000000">
                  <a:alpha val="43137"/>
                </a:srgbClr>
              </a:outerShdw>
            </a:effectLst>
          </a:endParaRPr>
        </a:p>
      </dsp:txBody>
      <dsp:txXfrm>
        <a:off x="1857038" y="1581070"/>
        <a:ext cx="752511" cy="615831"/>
      </dsp:txXfrm>
    </dsp:sp>
    <dsp:sp modelId="{C8BDEBE0-3097-4A67-8761-6A176855737D}">
      <dsp:nvSpPr>
        <dsp:cNvPr id="0" name=""/>
        <dsp:cNvSpPr/>
      </dsp:nvSpPr>
      <dsp:spPr>
        <a:xfrm>
          <a:off x="524005" y="1166218"/>
          <a:ext cx="1149451" cy="1052064"/>
        </a:xfrm>
        <a:prstGeom prst="gear6">
          <a:avLst/>
        </a:prstGeom>
        <a:solidFill>
          <a:schemeClr val="accent4">
            <a:hueOff val="3299968"/>
            <a:satOff val="-14601"/>
            <a:lumOff val="-24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Font typeface="Arial" panose="020B0604020202020204" pitchFamily="34" charset="0"/>
            <a:buNone/>
          </a:pPr>
          <a:r>
            <a:rPr lang="en-US" sz="1050" b="1" kern="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Tailored Pore Structure</a:t>
          </a:r>
          <a:endParaRPr lang="en-NL" sz="1050" b="1" kern="1200" dirty="0">
            <a:effectLst>
              <a:outerShdw blurRad="38100" dist="38100" dir="2700000" algn="tl">
                <a:srgbClr val="000000">
                  <a:alpha val="43137"/>
                </a:srgbClr>
              </a:outerShdw>
            </a:effectLst>
          </a:endParaRPr>
        </a:p>
      </dsp:txBody>
      <dsp:txXfrm>
        <a:off x="803022" y="1432679"/>
        <a:ext cx="591417" cy="519142"/>
      </dsp:txXfrm>
    </dsp:sp>
    <dsp:sp modelId="{5A25EED1-7D71-476D-9986-FFD3763B8812}">
      <dsp:nvSpPr>
        <dsp:cNvPr id="0" name=""/>
        <dsp:cNvSpPr/>
      </dsp:nvSpPr>
      <dsp:spPr>
        <a:xfrm rot="20700000">
          <a:off x="1221074" y="117024"/>
          <a:ext cx="1266685" cy="1232509"/>
        </a:xfrm>
        <a:prstGeom prst="gear6">
          <a:avLst/>
        </a:prstGeom>
        <a:solidFill>
          <a:schemeClr val="accent4">
            <a:hueOff val="6599937"/>
            <a:satOff val="-29202"/>
            <a:lumOff val="-49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Font typeface="Arial" panose="020B0604020202020204" pitchFamily="34" charset="0"/>
            <a:buNone/>
          </a:pPr>
          <a:r>
            <a:rPr lang="en-US" sz="1050" b="1" kern="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High thermal- chemical stability</a:t>
          </a:r>
          <a:endParaRPr lang="en-NL" sz="1050" b="1" kern="1200" dirty="0">
            <a:effectLst>
              <a:outerShdw blurRad="38100" dist="38100" dir="2700000" algn="tl">
                <a:srgbClr val="000000">
                  <a:alpha val="43137"/>
                </a:srgbClr>
              </a:outerShdw>
            </a:effectLst>
          </a:endParaRPr>
        </a:p>
      </dsp:txBody>
      <dsp:txXfrm rot="-20700000">
        <a:off x="1500922" y="385323"/>
        <a:ext cx="706988" cy="695912"/>
      </dsp:txXfrm>
    </dsp:sp>
    <dsp:sp modelId="{4CAF32DB-E4E2-4435-8666-7BCB66C528E5}">
      <dsp:nvSpPr>
        <dsp:cNvPr id="0" name=""/>
        <dsp:cNvSpPr/>
      </dsp:nvSpPr>
      <dsp:spPr>
        <a:xfrm>
          <a:off x="1527449" y="1035292"/>
          <a:ext cx="1730628" cy="1730628"/>
        </a:xfrm>
        <a:prstGeom prst="circularArrow">
          <a:avLst>
            <a:gd name="adj1" fmla="val 4687"/>
            <a:gd name="adj2" fmla="val 299029"/>
            <a:gd name="adj3" fmla="val 2452157"/>
            <a:gd name="adj4" fmla="val 16006785"/>
            <a:gd name="adj5" fmla="val 5469"/>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637C020-9C1F-4B53-A3CC-46A46833A2A9}">
      <dsp:nvSpPr>
        <dsp:cNvPr id="0" name=""/>
        <dsp:cNvSpPr/>
      </dsp:nvSpPr>
      <dsp:spPr>
        <a:xfrm>
          <a:off x="393023" y="762265"/>
          <a:ext cx="1257409" cy="1257409"/>
        </a:xfrm>
        <a:prstGeom prst="leftCircularArrow">
          <a:avLst>
            <a:gd name="adj1" fmla="val 6452"/>
            <a:gd name="adj2" fmla="val 429999"/>
            <a:gd name="adj3" fmla="val 10489124"/>
            <a:gd name="adj4" fmla="val 14837806"/>
            <a:gd name="adj5" fmla="val 7527"/>
          </a:avLst>
        </a:prstGeom>
        <a:solidFill>
          <a:schemeClr val="accent4">
            <a:hueOff val="3299968"/>
            <a:satOff val="-14601"/>
            <a:lumOff val="-245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55CB57B-B903-49D1-A9D3-24E9D6E93D2E}">
      <dsp:nvSpPr>
        <dsp:cNvPr id="0" name=""/>
        <dsp:cNvSpPr/>
      </dsp:nvSpPr>
      <dsp:spPr>
        <a:xfrm>
          <a:off x="1113276" y="-47332"/>
          <a:ext cx="1355740" cy="1355740"/>
        </a:xfrm>
        <a:prstGeom prst="circularArrow">
          <a:avLst>
            <a:gd name="adj1" fmla="val 5984"/>
            <a:gd name="adj2" fmla="val 394124"/>
            <a:gd name="adj3" fmla="val 13313824"/>
            <a:gd name="adj4" fmla="val 10508221"/>
            <a:gd name="adj5" fmla="val 6981"/>
          </a:avLst>
        </a:prstGeom>
        <a:solidFill>
          <a:schemeClr val="accent4">
            <a:hueOff val="6599937"/>
            <a:satOff val="-29202"/>
            <a:lumOff val="-490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0B025-2306-45B8-A5D7-1C7073711FFD}">
      <dsp:nvSpPr>
        <dsp:cNvPr id="0" name=""/>
        <dsp:cNvSpPr/>
      </dsp:nvSpPr>
      <dsp:spPr>
        <a:xfrm>
          <a:off x="449210" y="0"/>
          <a:ext cx="4949138" cy="1678482"/>
        </a:xfrm>
        <a:prstGeom prst="rightArrow">
          <a:avLst/>
        </a:prstGeom>
        <a:solidFill>
          <a:srgbClr val="E1EBF5"/>
        </a:solidFill>
        <a:ln>
          <a:solidFill>
            <a:schemeClr val="accent1"/>
          </a:solidFill>
        </a:ln>
        <a:effectLst/>
      </dsp:spPr>
      <dsp:style>
        <a:lnRef idx="0">
          <a:scrgbClr r="0" g="0" b="0"/>
        </a:lnRef>
        <a:fillRef idx="1">
          <a:scrgbClr r="0" g="0" b="0"/>
        </a:fillRef>
        <a:effectRef idx="0">
          <a:scrgbClr r="0" g="0" b="0"/>
        </a:effectRef>
        <a:fontRef idx="minor"/>
      </dsp:style>
    </dsp:sp>
    <dsp:sp modelId="{D03646B2-5952-49AF-9F94-18A6B77554AA}">
      <dsp:nvSpPr>
        <dsp:cNvPr id="0" name=""/>
        <dsp:cNvSpPr/>
      </dsp:nvSpPr>
      <dsp:spPr>
        <a:xfrm>
          <a:off x="6254" y="503544"/>
          <a:ext cx="1874122" cy="6713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Yu Mincho" panose="02020400000000000000" pitchFamily="18" charset="-128"/>
              <a:ea typeface="Yu Mincho" panose="02020400000000000000" pitchFamily="18" charset="-128"/>
            </a:rPr>
            <a:t>Gas permeation tests</a:t>
          </a:r>
          <a:endParaRPr lang="en-NL" sz="1400" b="1" kern="1200" dirty="0">
            <a:latin typeface="Yu Mincho" panose="02020400000000000000" pitchFamily="18" charset="-128"/>
            <a:ea typeface="Yu Mincho" panose="02020400000000000000" pitchFamily="18" charset="-128"/>
          </a:endParaRPr>
        </a:p>
      </dsp:txBody>
      <dsp:txXfrm>
        <a:off x="39029" y="536319"/>
        <a:ext cx="1808572" cy="605842"/>
      </dsp:txXfrm>
    </dsp:sp>
    <dsp:sp modelId="{987CCC43-0709-405B-B40B-B2EF290EDB36}">
      <dsp:nvSpPr>
        <dsp:cNvPr id="0" name=""/>
        <dsp:cNvSpPr/>
      </dsp:nvSpPr>
      <dsp:spPr>
        <a:xfrm>
          <a:off x="1974196" y="503544"/>
          <a:ext cx="1874122" cy="6713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Yu Mincho" panose="02020400000000000000" pitchFamily="18" charset="-128"/>
              <a:ea typeface="Yu Mincho" panose="02020400000000000000" pitchFamily="18" charset="-128"/>
            </a:rPr>
            <a:t>Pore size distribution</a:t>
          </a:r>
          <a:endParaRPr lang="en-NL" sz="1400" b="1" kern="1200" dirty="0">
            <a:latin typeface="Yu Mincho" panose="02020400000000000000" pitchFamily="18" charset="-128"/>
            <a:ea typeface="Yu Mincho" panose="02020400000000000000" pitchFamily="18" charset="-128"/>
          </a:endParaRPr>
        </a:p>
      </dsp:txBody>
      <dsp:txXfrm>
        <a:off x="2006971" y="536319"/>
        <a:ext cx="1808572" cy="605842"/>
      </dsp:txXfrm>
    </dsp:sp>
    <dsp:sp modelId="{FE5904A4-150C-4FA3-A36F-817915B73539}">
      <dsp:nvSpPr>
        <dsp:cNvPr id="0" name=""/>
        <dsp:cNvSpPr/>
      </dsp:nvSpPr>
      <dsp:spPr>
        <a:xfrm>
          <a:off x="3942139" y="503544"/>
          <a:ext cx="1874122" cy="6713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Yu Mincho" panose="02020400000000000000" pitchFamily="18" charset="-128"/>
              <a:ea typeface="Yu Mincho" panose="02020400000000000000" pitchFamily="18" charset="-128"/>
            </a:rPr>
            <a:t>Laser microscope</a:t>
          </a:r>
          <a:endParaRPr lang="en-NL" sz="1400" b="1" kern="1200" dirty="0">
            <a:latin typeface="Yu Mincho" panose="02020400000000000000" pitchFamily="18" charset="-128"/>
            <a:ea typeface="Yu Mincho" panose="02020400000000000000" pitchFamily="18" charset="-128"/>
          </a:endParaRPr>
        </a:p>
      </dsp:txBody>
      <dsp:txXfrm>
        <a:off x="3974914" y="536319"/>
        <a:ext cx="1808572" cy="605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0B025-2306-45B8-A5D7-1C7073711FFD}">
      <dsp:nvSpPr>
        <dsp:cNvPr id="0" name=""/>
        <dsp:cNvSpPr/>
      </dsp:nvSpPr>
      <dsp:spPr>
        <a:xfrm>
          <a:off x="449210" y="0"/>
          <a:ext cx="4949138" cy="1678482"/>
        </a:xfrm>
        <a:prstGeom prst="rightArrow">
          <a:avLst/>
        </a:prstGeom>
        <a:solidFill>
          <a:srgbClr val="E1EBF5"/>
        </a:solidFill>
        <a:ln>
          <a:solidFill>
            <a:schemeClr val="accent1"/>
          </a:solidFill>
        </a:ln>
        <a:effectLst/>
      </dsp:spPr>
      <dsp:style>
        <a:lnRef idx="0">
          <a:scrgbClr r="0" g="0" b="0"/>
        </a:lnRef>
        <a:fillRef idx="1">
          <a:scrgbClr r="0" g="0" b="0"/>
        </a:fillRef>
        <a:effectRef idx="0">
          <a:scrgbClr r="0" g="0" b="0"/>
        </a:effectRef>
        <a:fontRef idx="minor"/>
      </dsp:style>
    </dsp:sp>
    <dsp:sp modelId="{D03646B2-5952-49AF-9F94-18A6B77554AA}">
      <dsp:nvSpPr>
        <dsp:cNvPr id="0" name=""/>
        <dsp:cNvSpPr/>
      </dsp:nvSpPr>
      <dsp:spPr>
        <a:xfrm>
          <a:off x="4560" y="429332"/>
          <a:ext cx="2267004" cy="81981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Yu Mincho" panose="02020400000000000000" pitchFamily="18" charset="-128"/>
              <a:ea typeface="Yu Mincho" panose="02020400000000000000" pitchFamily="18" charset="-128"/>
            </a:rPr>
            <a:t>Gas permeation tests</a:t>
          </a:r>
          <a:endParaRPr lang="en-NL" sz="1600" b="1" kern="1200" dirty="0">
            <a:latin typeface="Yu Mincho" panose="02020400000000000000" pitchFamily="18" charset="-128"/>
            <a:ea typeface="Yu Mincho" panose="02020400000000000000" pitchFamily="18" charset="-128"/>
          </a:endParaRPr>
        </a:p>
      </dsp:txBody>
      <dsp:txXfrm>
        <a:off x="44580" y="469352"/>
        <a:ext cx="2186964" cy="739777"/>
      </dsp:txXfrm>
    </dsp:sp>
    <dsp:sp modelId="{987CCC43-0709-405B-B40B-B2EF290EDB36}">
      <dsp:nvSpPr>
        <dsp:cNvPr id="0" name=""/>
        <dsp:cNvSpPr/>
      </dsp:nvSpPr>
      <dsp:spPr>
        <a:xfrm>
          <a:off x="2356003" y="503544"/>
          <a:ext cx="1688757" cy="6713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Yu Mincho" panose="02020400000000000000" pitchFamily="18" charset="-128"/>
              <a:ea typeface="Yu Mincho" panose="02020400000000000000" pitchFamily="18" charset="-128"/>
            </a:rPr>
            <a:t>Pore size distribution</a:t>
          </a:r>
          <a:endParaRPr lang="en-NL" sz="1300" b="1" kern="1200" dirty="0">
            <a:latin typeface="Yu Mincho" panose="02020400000000000000" pitchFamily="18" charset="-128"/>
            <a:ea typeface="Yu Mincho" panose="02020400000000000000" pitchFamily="18" charset="-128"/>
          </a:endParaRPr>
        </a:p>
      </dsp:txBody>
      <dsp:txXfrm>
        <a:off x="2388778" y="536319"/>
        <a:ext cx="1623207" cy="605842"/>
      </dsp:txXfrm>
    </dsp:sp>
    <dsp:sp modelId="{FE5904A4-150C-4FA3-A36F-817915B73539}">
      <dsp:nvSpPr>
        <dsp:cNvPr id="0" name=""/>
        <dsp:cNvSpPr/>
      </dsp:nvSpPr>
      <dsp:spPr>
        <a:xfrm>
          <a:off x="4129198" y="503544"/>
          <a:ext cx="1688757" cy="6713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Yu Mincho" panose="02020400000000000000" pitchFamily="18" charset="-128"/>
              <a:ea typeface="Yu Mincho" panose="02020400000000000000" pitchFamily="18" charset="-128"/>
            </a:rPr>
            <a:t>Laser microscope</a:t>
          </a:r>
          <a:endParaRPr lang="en-NL" sz="1300" b="1" kern="1200" dirty="0">
            <a:latin typeface="Yu Mincho" panose="02020400000000000000" pitchFamily="18" charset="-128"/>
            <a:ea typeface="Yu Mincho" panose="02020400000000000000" pitchFamily="18" charset="-128"/>
          </a:endParaRPr>
        </a:p>
      </dsp:txBody>
      <dsp:txXfrm>
        <a:off x="4161973" y="536319"/>
        <a:ext cx="1623207" cy="6058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0B025-2306-45B8-A5D7-1C7073711FFD}">
      <dsp:nvSpPr>
        <dsp:cNvPr id="0" name=""/>
        <dsp:cNvSpPr/>
      </dsp:nvSpPr>
      <dsp:spPr>
        <a:xfrm>
          <a:off x="449210" y="0"/>
          <a:ext cx="4949138" cy="1678482"/>
        </a:xfrm>
        <a:prstGeom prst="rightArrow">
          <a:avLst/>
        </a:prstGeom>
        <a:solidFill>
          <a:srgbClr val="E1EBF5"/>
        </a:solidFill>
        <a:ln>
          <a:solidFill>
            <a:schemeClr val="accent1"/>
          </a:solidFill>
        </a:ln>
        <a:effectLst/>
      </dsp:spPr>
      <dsp:style>
        <a:lnRef idx="0">
          <a:scrgbClr r="0" g="0" b="0"/>
        </a:lnRef>
        <a:fillRef idx="1">
          <a:scrgbClr r="0" g="0" b="0"/>
        </a:fillRef>
        <a:effectRef idx="0">
          <a:scrgbClr r="0" g="0" b="0"/>
        </a:effectRef>
        <a:fontRef idx="minor"/>
      </dsp:style>
    </dsp:sp>
    <dsp:sp modelId="{D03646B2-5952-49AF-9F94-18A6B77554AA}">
      <dsp:nvSpPr>
        <dsp:cNvPr id="0" name=""/>
        <dsp:cNvSpPr/>
      </dsp:nvSpPr>
      <dsp:spPr>
        <a:xfrm>
          <a:off x="208" y="503544"/>
          <a:ext cx="1811007" cy="6713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Yu Mincho" panose="02020400000000000000" pitchFamily="18" charset="-128"/>
              <a:ea typeface="Yu Mincho" panose="02020400000000000000" pitchFamily="18" charset="-128"/>
            </a:rPr>
            <a:t>Gas permeation tests</a:t>
          </a:r>
          <a:endParaRPr lang="en-NL" sz="1400" b="1" kern="1200" dirty="0">
            <a:latin typeface="Yu Mincho" panose="02020400000000000000" pitchFamily="18" charset="-128"/>
            <a:ea typeface="Yu Mincho" panose="02020400000000000000" pitchFamily="18" charset="-128"/>
          </a:endParaRPr>
        </a:p>
      </dsp:txBody>
      <dsp:txXfrm>
        <a:off x="32983" y="536319"/>
        <a:ext cx="1745457" cy="605842"/>
      </dsp:txXfrm>
    </dsp:sp>
    <dsp:sp modelId="{987CCC43-0709-405B-B40B-B2EF290EDB36}">
      <dsp:nvSpPr>
        <dsp:cNvPr id="0" name=""/>
        <dsp:cNvSpPr/>
      </dsp:nvSpPr>
      <dsp:spPr>
        <a:xfrm>
          <a:off x="1901766" y="403782"/>
          <a:ext cx="2018983" cy="87091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Yu Mincho" panose="02020400000000000000" pitchFamily="18" charset="-128"/>
              <a:ea typeface="Yu Mincho" panose="02020400000000000000" pitchFamily="18" charset="-128"/>
            </a:rPr>
            <a:t>Pore size distribution</a:t>
          </a:r>
          <a:endParaRPr lang="en-NL" sz="1400" b="1" kern="1200" dirty="0">
            <a:latin typeface="Yu Mincho" panose="02020400000000000000" pitchFamily="18" charset="-128"/>
            <a:ea typeface="Yu Mincho" panose="02020400000000000000" pitchFamily="18" charset="-128"/>
          </a:endParaRPr>
        </a:p>
      </dsp:txBody>
      <dsp:txXfrm>
        <a:off x="1944281" y="446297"/>
        <a:ext cx="1933953" cy="785887"/>
      </dsp:txXfrm>
    </dsp:sp>
    <dsp:sp modelId="{FE5904A4-150C-4FA3-A36F-817915B73539}">
      <dsp:nvSpPr>
        <dsp:cNvPr id="0" name=""/>
        <dsp:cNvSpPr/>
      </dsp:nvSpPr>
      <dsp:spPr>
        <a:xfrm>
          <a:off x="4011299" y="503544"/>
          <a:ext cx="1811007" cy="6713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Yu Mincho" panose="02020400000000000000" pitchFamily="18" charset="-128"/>
              <a:ea typeface="Yu Mincho" panose="02020400000000000000" pitchFamily="18" charset="-128"/>
            </a:rPr>
            <a:t>Laser microscope</a:t>
          </a:r>
          <a:endParaRPr lang="en-NL" sz="1400" b="1" kern="1200" dirty="0">
            <a:latin typeface="Yu Mincho" panose="02020400000000000000" pitchFamily="18" charset="-128"/>
            <a:ea typeface="Yu Mincho" panose="02020400000000000000" pitchFamily="18" charset="-128"/>
          </a:endParaRPr>
        </a:p>
      </dsp:txBody>
      <dsp:txXfrm>
        <a:off x="4044074" y="536319"/>
        <a:ext cx="1745457" cy="6058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0B025-2306-45B8-A5D7-1C7073711FFD}">
      <dsp:nvSpPr>
        <dsp:cNvPr id="0" name=""/>
        <dsp:cNvSpPr/>
      </dsp:nvSpPr>
      <dsp:spPr>
        <a:xfrm>
          <a:off x="449210" y="0"/>
          <a:ext cx="4949138" cy="1678482"/>
        </a:xfrm>
        <a:prstGeom prst="rightArrow">
          <a:avLst/>
        </a:prstGeom>
        <a:solidFill>
          <a:srgbClr val="E1EBF5"/>
        </a:solidFill>
        <a:ln>
          <a:solidFill>
            <a:schemeClr val="accent1"/>
          </a:solidFill>
        </a:ln>
        <a:effectLst/>
      </dsp:spPr>
      <dsp:style>
        <a:lnRef idx="0">
          <a:scrgbClr r="0" g="0" b="0"/>
        </a:lnRef>
        <a:fillRef idx="1">
          <a:scrgbClr r="0" g="0" b="0"/>
        </a:fillRef>
        <a:effectRef idx="0">
          <a:scrgbClr r="0" g="0" b="0"/>
        </a:effectRef>
        <a:fontRef idx="minor"/>
      </dsp:style>
    </dsp:sp>
    <dsp:sp modelId="{D03646B2-5952-49AF-9F94-18A6B77554AA}">
      <dsp:nvSpPr>
        <dsp:cNvPr id="0" name=""/>
        <dsp:cNvSpPr/>
      </dsp:nvSpPr>
      <dsp:spPr>
        <a:xfrm>
          <a:off x="2765" y="503544"/>
          <a:ext cx="1819536" cy="6713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Yu Mincho" panose="02020400000000000000" pitchFamily="18" charset="-128"/>
              <a:ea typeface="Yu Mincho" panose="02020400000000000000" pitchFamily="18" charset="-128"/>
            </a:rPr>
            <a:t>Gas permeation tests</a:t>
          </a:r>
          <a:endParaRPr lang="en-NL" sz="1400" b="1" kern="1200" dirty="0">
            <a:latin typeface="Yu Mincho" panose="02020400000000000000" pitchFamily="18" charset="-128"/>
            <a:ea typeface="Yu Mincho" panose="02020400000000000000" pitchFamily="18" charset="-128"/>
          </a:endParaRPr>
        </a:p>
      </dsp:txBody>
      <dsp:txXfrm>
        <a:off x="35540" y="536319"/>
        <a:ext cx="1753986" cy="605842"/>
      </dsp:txXfrm>
    </dsp:sp>
    <dsp:sp modelId="{987CCC43-0709-405B-B40B-B2EF290EDB36}">
      <dsp:nvSpPr>
        <dsp:cNvPr id="0" name=""/>
        <dsp:cNvSpPr/>
      </dsp:nvSpPr>
      <dsp:spPr>
        <a:xfrm>
          <a:off x="1913278" y="503544"/>
          <a:ext cx="1819536" cy="6713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Yu Mincho" panose="02020400000000000000" pitchFamily="18" charset="-128"/>
              <a:ea typeface="Yu Mincho" panose="02020400000000000000" pitchFamily="18" charset="-128"/>
            </a:rPr>
            <a:t>Pore size distribution</a:t>
          </a:r>
          <a:endParaRPr lang="en-NL" sz="1400" b="1" kern="1200" dirty="0">
            <a:latin typeface="Yu Mincho" panose="02020400000000000000" pitchFamily="18" charset="-128"/>
            <a:ea typeface="Yu Mincho" panose="02020400000000000000" pitchFamily="18" charset="-128"/>
          </a:endParaRPr>
        </a:p>
      </dsp:txBody>
      <dsp:txXfrm>
        <a:off x="1946053" y="536319"/>
        <a:ext cx="1753986" cy="605842"/>
      </dsp:txXfrm>
    </dsp:sp>
    <dsp:sp modelId="{FE5904A4-150C-4FA3-A36F-817915B73539}">
      <dsp:nvSpPr>
        <dsp:cNvPr id="0" name=""/>
        <dsp:cNvSpPr/>
      </dsp:nvSpPr>
      <dsp:spPr>
        <a:xfrm>
          <a:off x="3823791" y="429332"/>
          <a:ext cx="1995958" cy="81981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Yu Mincho" panose="02020400000000000000" pitchFamily="18" charset="-128"/>
              <a:ea typeface="Yu Mincho" panose="02020400000000000000" pitchFamily="18" charset="-128"/>
            </a:rPr>
            <a:t>Laser microscope</a:t>
          </a:r>
          <a:endParaRPr lang="en-NL" sz="1400" b="1" kern="1200" dirty="0">
            <a:latin typeface="Yu Mincho" panose="02020400000000000000" pitchFamily="18" charset="-128"/>
            <a:ea typeface="Yu Mincho" panose="02020400000000000000" pitchFamily="18" charset="-128"/>
          </a:endParaRPr>
        </a:p>
      </dsp:txBody>
      <dsp:txXfrm>
        <a:off x="3863811" y="469352"/>
        <a:ext cx="1915918" cy="739777"/>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25DE2-B715-4EA4-8CF0-DA425EA806A7}" type="datetimeFigureOut">
              <a:rPr lang="en-GB" smtClean="0"/>
              <a:t>21/06/2024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9BBE-B871-48D7-983C-C0B1D7156DCD}" type="slidenum">
              <a:rPr lang="en-GB" smtClean="0"/>
              <a:t>‹#›</a:t>
            </a:fld>
            <a:endParaRPr lang="en-GB"/>
          </a:p>
        </p:txBody>
      </p:sp>
    </p:spTree>
    <p:extLst>
      <p:ext uri="{BB962C8B-B14F-4D97-AF65-F5344CB8AC3E}">
        <p14:creationId xmlns:p14="http://schemas.microsoft.com/office/powerpoint/2010/main" val="14337193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19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4</a:t>
            </a:fld>
            <a:endParaRPr lang="en-GB"/>
          </a:p>
        </p:txBody>
      </p:sp>
    </p:spTree>
    <p:extLst>
      <p:ext uri="{BB962C8B-B14F-4D97-AF65-F5344CB8AC3E}">
        <p14:creationId xmlns:p14="http://schemas.microsoft.com/office/powerpoint/2010/main" val="4128158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7</a:t>
            </a:fld>
            <a:endParaRPr lang="en-GB"/>
          </a:p>
        </p:txBody>
      </p:sp>
    </p:spTree>
    <p:extLst>
      <p:ext uri="{BB962C8B-B14F-4D97-AF65-F5344CB8AC3E}">
        <p14:creationId xmlns:p14="http://schemas.microsoft.com/office/powerpoint/2010/main" val="22443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16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B6AC-6AFC-4143-7B82-A820AADB54C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NL"/>
          </a:p>
        </p:txBody>
      </p:sp>
      <p:sp>
        <p:nvSpPr>
          <p:cNvPr id="3" name="Subtitle 2">
            <a:extLst>
              <a:ext uri="{FF2B5EF4-FFF2-40B4-BE49-F238E27FC236}">
                <a16:creationId xmlns:a16="http://schemas.microsoft.com/office/drawing/2014/main" id="{7FCEBD58-FF8C-74A5-E07E-C9D7EF374A1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C3DE505F-111C-122C-E891-BE57403AFF16}"/>
              </a:ext>
            </a:extLst>
          </p:cNvPr>
          <p:cNvSpPr>
            <a:spLocks noGrp="1"/>
          </p:cNvSpPr>
          <p:nvPr>
            <p:ph type="dt" sz="half" idx="10"/>
          </p:nvPr>
        </p:nvSpPr>
        <p:spPr/>
        <p:txBody>
          <a:bodyPr/>
          <a:lstStyle/>
          <a:p>
            <a:fld id="{B61BEF0D-F0BB-DE4B-95CE-6DB70DBA9567}" type="datetimeFigureOut">
              <a:rPr lang="en-US" smtClean="0"/>
              <a:pPr/>
              <a:t>6/21/2024</a:t>
            </a:fld>
            <a:endParaRPr lang="en-US" dirty="0"/>
          </a:p>
        </p:txBody>
      </p:sp>
      <p:sp>
        <p:nvSpPr>
          <p:cNvPr id="5" name="Footer Placeholder 4">
            <a:extLst>
              <a:ext uri="{FF2B5EF4-FFF2-40B4-BE49-F238E27FC236}">
                <a16:creationId xmlns:a16="http://schemas.microsoft.com/office/drawing/2014/main" id="{F98F78CA-E8D7-2536-9622-4EB934F7646F}"/>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300E4CD3-B7A6-DB64-4E28-810B1A87F095}"/>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191685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96F8-AB74-E702-431A-80B6DFDBA4F8}"/>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AF795A00-4F26-6825-58F5-162B51091A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0FA53440-C72A-6500-6922-9A3A86566D88}"/>
              </a:ext>
            </a:extLst>
          </p:cNvPr>
          <p:cNvSpPr>
            <a:spLocks noGrp="1"/>
          </p:cNvSpPr>
          <p:nvPr>
            <p:ph type="dt" sz="half" idx="10"/>
          </p:nvPr>
        </p:nvSpPr>
        <p:spPr/>
        <p:txBody>
          <a:bodyPr/>
          <a:lstStyle/>
          <a:p>
            <a:fld id="{55C6B4A9-1611-4792-9094-5F34BCA07E0B}" type="datetimeFigureOut">
              <a:rPr lang="en-US" smtClean="0"/>
              <a:t>6/21/2024</a:t>
            </a:fld>
            <a:endParaRPr lang="en-US" dirty="0"/>
          </a:p>
        </p:txBody>
      </p:sp>
      <p:sp>
        <p:nvSpPr>
          <p:cNvPr id="5" name="Footer Placeholder 4">
            <a:extLst>
              <a:ext uri="{FF2B5EF4-FFF2-40B4-BE49-F238E27FC236}">
                <a16:creationId xmlns:a16="http://schemas.microsoft.com/office/drawing/2014/main" id="{64C7936E-AB45-C0F3-77B8-4590D933FC62}"/>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3A11C502-94AB-B183-9C66-A90A21441CAD}"/>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183063690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D5E555-00DF-6754-489F-CDB45EC0698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A4A9198B-02D9-DAA8-B694-9F938723169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118B734-CC04-4528-DF31-5A3BF6636C2C}"/>
              </a:ext>
            </a:extLst>
          </p:cNvPr>
          <p:cNvSpPr>
            <a:spLocks noGrp="1"/>
          </p:cNvSpPr>
          <p:nvPr>
            <p:ph type="dt" sz="half" idx="10"/>
          </p:nvPr>
        </p:nvSpPr>
        <p:spPr/>
        <p:txBody>
          <a:bodyPr/>
          <a:lstStyle/>
          <a:p>
            <a:fld id="{B61BEF0D-F0BB-DE4B-95CE-6DB70DBA9567}" type="datetimeFigureOut">
              <a:rPr lang="en-US" smtClean="0"/>
              <a:pPr/>
              <a:t>6/21/2024</a:t>
            </a:fld>
            <a:endParaRPr lang="en-US" dirty="0"/>
          </a:p>
        </p:txBody>
      </p:sp>
      <p:sp>
        <p:nvSpPr>
          <p:cNvPr id="5" name="Footer Placeholder 4">
            <a:extLst>
              <a:ext uri="{FF2B5EF4-FFF2-40B4-BE49-F238E27FC236}">
                <a16:creationId xmlns:a16="http://schemas.microsoft.com/office/drawing/2014/main" id="{32C34ED0-09CB-EF30-CB88-B2F83DB81657}"/>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8270AFC1-E84F-C6DF-20A3-A6F8FA3FEDF1}"/>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383187480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Title at the bottom">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 y="212340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chemeClr val="bg1">
              <a:lumMod val="95000"/>
            </a:schemeClr>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pic>
        <p:nvPicPr>
          <p:cNvPr id="13" name="Picture 2">
            <a:extLst>
              <a:ext uri="{FF2B5EF4-FFF2-40B4-BE49-F238E27FC236}">
                <a16:creationId xmlns:a16="http://schemas.microsoft.com/office/drawing/2014/main" id="{8C1DC818-7225-4C27-D1F7-0F11210259C3}"/>
              </a:ext>
            </a:extLst>
          </p:cNvPr>
          <p:cNvPicPr>
            <a:picLocks noChangeAspect="1"/>
          </p:cNvPicPr>
          <p:nvPr userDrawn="1"/>
        </p:nvPicPr>
        <p:blipFill>
          <a:blip r:embed="rId2"/>
          <a:stretch>
            <a:fillRect/>
          </a:stretch>
        </p:blipFill>
        <p:spPr>
          <a:xfrm>
            <a:off x="7284720" y="4551019"/>
            <a:ext cx="1859280" cy="592481"/>
          </a:xfrm>
          <a:prstGeom prst="rect">
            <a:avLst/>
          </a:prstGeom>
        </p:spPr>
      </p:pic>
    </p:spTree>
    <p:extLst>
      <p:ext uri="{BB962C8B-B14F-4D97-AF65-F5344CB8AC3E}">
        <p14:creationId xmlns:p14="http://schemas.microsoft.com/office/powerpoint/2010/main" val="4179296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Title at the top">
    <p:bg>
      <p:bgPr>
        <a:solidFill>
          <a:srgbClr val="EEE8E8"/>
        </a:solidFill>
        <a:effectLst/>
      </p:bgPr>
    </p:bg>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468266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3979981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1015965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4038346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333733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3718326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224927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3825-8134-B4AB-B45A-73A0D4DA82FD}"/>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1B82A8C1-8CA2-4660-0C57-C8EEE41C02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3D17DB21-0A7C-9A92-AE2E-FF93715C338A}"/>
              </a:ext>
            </a:extLst>
          </p:cNvPr>
          <p:cNvSpPr>
            <a:spLocks noGrp="1"/>
          </p:cNvSpPr>
          <p:nvPr>
            <p:ph type="dt" sz="half" idx="10"/>
          </p:nvPr>
        </p:nvSpPr>
        <p:spPr/>
        <p:txBody>
          <a:bodyPr/>
          <a:lstStyle/>
          <a:p>
            <a:fld id="{B61BEF0D-F0BB-DE4B-95CE-6DB70DBA9567}" type="datetimeFigureOut">
              <a:rPr lang="en-US" smtClean="0"/>
              <a:pPr/>
              <a:t>6/21/2024</a:t>
            </a:fld>
            <a:endParaRPr lang="en-US" dirty="0"/>
          </a:p>
        </p:txBody>
      </p:sp>
      <p:sp>
        <p:nvSpPr>
          <p:cNvPr id="5" name="Footer Placeholder 4">
            <a:extLst>
              <a:ext uri="{FF2B5EF4-FFF2-40B4-BE49-F238E27FC236}">
                <a16:creationId xmlns:a16="http://schemas.microsoft.com/office/drawing/2014/main" id="{36971D76-85C0-AAEF-0271-69311D7CDCDD}"/>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572E7992-D8B8-520F-5BF3-80313EA4BC72}"/>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948969316"/>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2319422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 full screen dark imag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42937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 full screen light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4278535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1591264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1656710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149488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 Title at the bottom">
    <p:spTree>
      <p:nvGrpSpPr>
        <p:cNvPr id="1" name=""/>
        <p:cNvGrpSpPr/>
        <p:nvPr/>
      </p:nvGrpSpPr>
      <p:grpSpPr>
        <a:xfrm>
          <a:off x="0" y="0"/>
          <a:ext cx="0" cy="0"/>
          <a:chOff x="0" y="0"/>
          <a:chExt cx="0" cy="0"/>
        </a:xfrm>
      </p:grpSpPr>
      <p:sp>
        <p:nvSpPr>
          <p:cNvPr id="8" name="Black75"/>
          <p:cNvSpPr/>
          <p:nvPr userDrawn="1"/>
        </p:nvSpPr>
        <p:spPr>
          <a:xfrm>
            <a:off x="0" y="291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29150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1939521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 Title at the top">
    <p:bg>
      <p:bgPr>
        <a:solidFill>
          <a:srgbClr val="EEE8E8"/>
        </a:solidFill>
        <a:effectLst/>
      </p:bgPr>
    </p:bg>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189465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4257743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965475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E124-7AFE-FA54-FEE5-27406A3E569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283044B9-1EF6-456C-0048-5918BA3F7CC6}"/>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442232-9396-7652-3E59-166066C06C6A}"/>
              </a:ext>
            </a:extLst>
          </p:cNvPr>
          <p:cNvSpPr>
            <a:spLocks noGrp="1"/>
          </p:cNvSpPr>
          <p:nvPr>
            <p:ph type="dt" sz="half" idx="10"/>
          </p:nvPr>
        </p:nvSpPr>
        <p:spPr/>
        <p:txBody>
          <a:bodyPr/>
          <a:lstStyle/>
          <a:p>
            <a:fld id="{B61BEF0D-F0BB-DE4B-95CE-6DB70DBA9567}" type="datetimeFigureOut">
              <a:rPr lang="en-US" smtClean="0"/>
              <a:pPr/>
              <a:t>6/21/2024</a:t>
            </a:fld>
            <a:endParaRPr lang="en-US" dirty="0"/>
          </a:p>
        </p:txBody>
      </p:sp>
      <p:sp>
        <p:nvSpPr>
          <p:cNvPr id="5" name="Footer Placeholder 4">
            <a:extLst>
              <a:ext uri="{FF2B5EF4-FFF2-40B4-BE49-F238E27FC236}">
                <a16:creationId xmlns:a16="http://schemas.microsoft.com/office/drawing/2014/main" id="{F1A53F93-B207-BDEF-9385-2ADBEAEA9EA3}"/>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4D78CF19-ACCB-6248-7F02-2CE3908877DF}"/>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232965172"/>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415499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2326261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873720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372798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2030126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2352346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Heading + full screen dark imag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4007257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eading + full screen light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233954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452005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2981416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18B91-BA8B-BE16-295F-1A56828EA7B6}"/>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A6290605-95F6-7E4C-4A83-F0F5622AF22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69EF0D1A-B073-FD7D-FE69-C61005509B8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82A88805-AB7B-5687-427B-02120160B63D}"/>
              </a:ext>
            </a:extLst>
          </p:cNvPr>
          <p:cNvSpPr>
            <a:spLocks noGrp="1"/>
          </p:cNvSpPr>
          <p:nvPr>
            <p:ph type="dt" sz="half" idx="10"/>
          </p:nvPr>
        </p:nvSpPr>
        <p:spPr/>
        <p:txBody>
          <a:bodyPr/>
          <a:lstStyle/>
          <a:p>
            <a:fld id="{EB712588-04B1-427B-82EE-E8DB90309F08}" type="datetimeFigureOut">
              <a:rPr lang="en-US" smtClean="0"/>
              <a:t>6/21/2024</a:t>
            </a:fld>
            <a:endParaRPr lang="en-US" dirty="0"/>
          </a:p>
        </p:txBody>
      </p:sp>
      <p:sp>
        <p:nvSpPr>
          <p:cNvPr id="6" name="Footer Placeholder 5">
            <a:extLst>
              <a:ext uri="{FF2B5EF4-FFF2-40B4-BE49-F238E27FC236}">
                <a16:creationId xmlns:a16="http://schemas.microsoft.com/office/drawing/2014/main" id="{9D36A66C-1743-C872-D498-9711188F6FB4}"/>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a:extLst>
              <a:ext uri="{FF2B5EF4-FFF2-40B4-BE49-F238E27FC236}">
                <a16:creationId xmlns:a16="http://schemas.microsoft.com/office/drawing/2014/main" id="{5709905A-F518-7408-93D8-130F2917912F}"/>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65373043"/>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3280118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Heading + full screen light imag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0D7F1D-1C2A-36D9-C285-EFC7C2252A69}"/>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3" name="Slide Number Placeholder 6">
            <a:extLst>
              <a:ext uri="{FF2B5EF4-FFF2-40B4-BE49-F238E27FC236}">
                <a16:creationId xmlns:a16="http://schemas.microsoft.com/office/drawing/2014/main" id="{9550FA45-6983-FF0A-09EC-15439A37E153}"/>
              </a:ext>
            </a:extLst>
          </p:cNvPr>
          <p:cNvSpPr>
            <a:spLocks noGrp="1"/>
          </p:cNvSpPr>
          <p:nvPr>
            <p:ph type="sldNum" sz="quarter" idx="12"/>
          </p:nvPr>
        </p:nvSpPr>
        <p:spPr>
          <a:xfrm>
            <a:off x="232410" y="4719240"/>
            <a:ext cx="422910" cy="273844"/>
          </a:xfrm>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65312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 Title at the top">
    <p:bg>
      <p:bgPr>
        <a:solidFill>
          <a:srgbClr val="EEE8E8"/>
        </a:solidFill>
        <a:effectLst/>
      </p:bgPr>
    </p:bg>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72715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3328605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 Title at the bottom">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 y="2905180"/>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226710" y="4560696"/>
            <a:ext cx="1910622" cy="582804"/>
          </a:xfrm>
          <a:prstGeom prst="rect">
            <a:avLst/>
          </a:prstGeom>
        </p:spPr>
      </p:pic>
      <p:sp>
        <p:nvSpPr>
          <p:cNvPr id="9" name="Tijdelijke aanduiding voor tekst 8"/>
          <p:cNvSpPr>
            <a:spLocks noGrp="1"/>
          </p:cNvSpPr>
          <p:nvPr>
            <p:ph type="body" sz="quarter" idx="13" hasCustomPrompt="1"/>
          </p:nvPr>
        </p:nvSpPr>
        <p:spPr>
          <a:xfrm>
            <a:off x="0" y="3852591"/>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0697"/>
            <a:ext cx="7303021" cy="582804"/>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1573061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4246995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2588471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4154403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150948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3254355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6830-8835-CB9D-FE1C-F6438125A4D2}"/>
              </a:ext>
            </a:extLst>
          </p:cNvPr>
          <p:cNvSpPr>
            <a:spLocks noGrp="1"/>
          </p:cNvSpPr>
          <p:nvPr>
            <p:ph type="title"/>
          </p:nvPr>
        </p:nvSpPr>
        <p:spPr>
          <a:xfrm>
            <a:off x="629841" y="273844"/>
            <a:ext cx="7886700" cy="994172"/>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4213A04D-CD5A-9C67-860A-8ABF460C18A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619D2-1B05-5818-4C58-D57339F9729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C55B50C3-815B-0919-1D44-DBE78898827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2E38E3-4534-29FD-380D-93C7808B959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1B6920D2-A584-DDDA-F389-F936EA84526D}"/>
              </a:ext>
            </a:extLst>
          </p:cNvPr>
          <p:cNvSpPr>
            <a:spLocks noGrp="1"/>
          </p:cNvSpPr>
          <p:nvPr>
            <p:ph type="dt" sz="half" idx="10"/>
          </p:nvPr>
        </p:nvSpPr>
        <p:spPr/>
        <p:txBody>
          <a:bodyPr/>
          <a:lstStyle/>
          <a:p>
            <a:fld id="{B61BEF0D-F0BB-DE4B-95CE-6DB70DBA9567}" type="datetimeFigureOut">
              <a:rPr lang="en-US" smtClean="0"/>
              <a:pPr/>
              <a:t>6/21/2024</a:t>
            </a:fld>
            <a:endParaRPr lang="en-US" dirty="0"/>
          </a:p>
        </p:txBody>
      </p:sp>
      <p:sp>
        <p:nvSpPr>
          <p:cNvPr id="8" name="Footer Placeholder 7">
            <a:extLst>
              <a:ext uri="{FF2B5EF4-FFF2-40B4-BE49-F238E27FC236}">
                <a16:creationId xmlns:a16="http://schemas.microsoft.com/office/drawing/2014/main" id="{DD57C424-1107-5E11-1DB6-52BD7FEEC1A8}"/>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9" name="Slide Number Placeholder 8">
            <a:extLst>
              <a:ext uri="{FF2B5EF4-FFF2-40B4-BE49-F238E27FC236}">
                <a16:creationId xmlns:a16="http://schemas.microsoft.com/office/drawing/2014/main" id="{A07E283C-43A9-AC24-69F9-00B664B4BF88}"/>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882145706"/>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3935786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2978873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Heading + full screen dark imag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3608698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Heading + full screen light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3301331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961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237321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4157577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 Title at the top">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1644222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931105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1682407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F78F-A763-64CB-2DDF-0C4072C2D57A}"/>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7DAFB26B-BA8A-CF3B-7BA2-7E3C46650BA3}"/>
              </a:ext>
            </a:extLst>
          </p:cNvPr>
          <p:cNvSpPr>
            <a:spLocks noGrp="1"/>
          </p:cNvSpPr>
          <p:nvPr>
            <p:ph type="dt" sz="half" idx="10"/>
          </p:nvPr>
        </p:nvSpPr>
        <p:spPr/>
        <p:txBody>
          <a:bodyPr/>
          <a:lstStyle/>
          <a:p>
            <a:fld id="{B61BEF0D-F0BB-DE4B-95CE-6DB70DBA9567}" type="datetimeFigureOut">
              <a:rPr lang="en-US" smtClean="0"/>
              <a:pPr/>
              <a:t>6/21/2024</a:t>
            </a:fld>
            <a:endParaRPr lang="en-US" dirty="0"/>
          </a:p>
        </p:txBody>
      </p:sp>
      <p:sp>
        <p:nvSpPr>
          <p:cNvPr id="4" name="Footer Placeholder 3">
            <a:extLst>
              <a:ext uri="{FF2B5EF4-FFF2-40B4-BE49-F238E27FC236}">
                <a16:creationId xmlns:a16="http://schemas.microsoft.com/office/drawing/2014/main" id="{3CF737D8-B489-7E13-15A5-0DFEAB4FC691}"/>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5" name="Slide Number Placeholder 4">
            <a:extLst>
              <a:ext uri="{FF2B5EF4-FFF2-40B4-BE49-F238E27FC236}">
                <a16:creationId xmlns:a16="http://schemas.microsoft.com/office/drawing/2014/main" id="{4A26955B-024C-542A-7BBB-0B8029766330}"/>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336869411"/>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98154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3272405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GB" dirty="0"/>
              <a:t>Title of the presentation - by tab Insert -&gt; Header text and Footer text</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1938494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GB" dirty="0"/>
              <a:t>Title of the presentation - by tab Insert -&gt; Header text and Footer text</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244920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1887270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681225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Heading + full screen dark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GB" dirty="0"/>
              <a:t>Title of the presentation - by tab Insert -&gt; Header text and Footer text</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770151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GB" dirty="0"/>
              <a:t>Title of the presentation - by tab Insert -&gt; Header text and Footer text</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3881866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2399389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4202347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406CA-A576-FAF1-94D3-E18C4E5DA284}"/>
              </a:ext>
            </a:extLst>
          </p:cNvPr>
          <p:cNvSpPr>
            <a:spLocks noGrp="1"/>
          </p:cNvSpPr>
          <p:nvPr>
            <p:ph type="dt" sz="half" idx="10"/>
          </p:nvPr>
        </p:nvSpPr>
        <p:spPr/>
        <p:txBody>
          <a:bodyPr/>
          <a:lstStyle/>
          <a:p>
            <a:fld id="{B61BEF0D-F0BB-DE4B-95CE-6DB70DBA9567}" type="datetimeFigureOut">
              <a:rPr lang="en-US" smtClean="0"/>
              <a:pPr/>
              <a:t>6/21/2024</a:t>
            </a:fld>
            <a:endParaRPr lang="en-US" dirty="0"/>
          </a:p>
        </p:txBody>
      </p:sp>
      <p:sp>
        <p:nvSpPr>
          <p:cNvPr id="3" name="Footer Placeholder 2">
            <a:extLst>
              <a:ext uri="{FF2B5EF4-FFF2-40B4-BE49-F238E27FC236}">
                <a16:creationId xmlns:a16="http://schemas.microsoft.com/office/drawing/2014/main" id="{9E56F99A-11D4-AFF7-A966-D9B275FC6F4D}"/>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4" name="Slide Number Placeholder 3">
            <a:extLst>
              <a:ext uri="{FF2B5EF4-FFF2-40B4-BE49-F238E27FC236}">
                <a16:creationId xmlns:a16="http://schemas.microsoft.com/office/drawing/2014/main" id="{1B1F2B84-3FA9-5F3E-0AD3-2D50C0C530B7}"/>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961245640"/>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slide - Title at the top">
    <p:bg>
      <p:bgPr>
        <a:solidFill>
          <a:srgbClr val="EEE8E8"/>
        </a:solidFill>
        <a:effectLst/>
      </p:bgPr>
    </p:bg>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364554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 Title at the bottom">
    <p:spTree>
      <p:nvGrpSpPr>
        <p:cNvPr id="1" name=""/>
        <p:cNvGrpSpPr/>
        <p:nvPr/>
      </p:nvGrpSpPr>
      <p:grpSpPr>
        <a:xfrm>
          <a:off x="0" y="0"/>
          <a:ext cx="0" cy="0"/>
          <a:chOff x="0" y="0"/>
          <a:chExt cx="0" cy="0"/>
        </a:xfrm>
      </p:grpSpPr>
      <p:sp>
        <p:nvSpPr>
          <p:cNvPr id="8" name="Black75"/>
          <p:cNvSpPr/>
          <p:nvPr userDrawn="1"/>
        </p:nvSpPr>
        <p:spPr>
          <a:xfrm>
            <a:off x="0" y="291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29150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698397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53935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4090333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3889342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1064101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1448817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1802480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2959091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Heading + full screen dark imag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1393856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AE77-B614-8D4F-41DF-418782DFA22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4BCC65DB-5181-69AB-453F-DCFEF163D23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9485C27E-60D6-C80C-64D7-4857FC1844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776CEC-8A6D-59F7-89D1-FA44DFA5122B}"/>
              </a:ext>
            </a:extLst>
          </p:cNvPr>
          <p:cNvSpPr>
            <a:spLocks noGrp="1"/>
          </p:cNvSpPr>
          <p:nvPr>
            <p:ph type="dt" sz="half" idx="10"/>
          </p:nvPr>
        </p:nvSpPr>
        <p:spPr/>
        <p:txBody>
          <a:bodyPr/>
          <a:lstStyle/>
          <a:p>
            <a:fld id="{42A54C80-263E-416B-A8E0-580EDEADCBDC}" type="datetimeFigureOut">
              <a:rPr lang="en-US" smtClean="0"/>
              <a:t>6/21/2024</a:t>
            </a:fld>
            <a:endParaRPr lang="en-US" dirty="0"/>
          </a:p>
        </p:txBody>
      </p:sp>
      <p:sp>
        <p:nvSpPr>
          <p:cNvPr id="6" name="Footer Placeholder 5">
            <a:extLst>
              <a:ext uri="{FF2B5EF4-FFF2-40B4-BE49-F238E27FC236}">
                <a16:creationId xmlns:a16="http://schemas.microsoft.com/office/drawing/2014/main" id="{627C3889-EDC1-AF28-6F21-58A8F6CA1DD8}"/>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a:extLst>
              <a:ext uri="{FF2B5EF4-FFF2-40B4-BE49-F238E27FC236}">
                <a16:creationId xmlns:a16="http://schemas.microsoft.com/office/drawing/2014/main" id="{275112AA-06F9-8E52-0C6D-01AA807B0747}"/>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3676091943"/>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Heading + full screen light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1067424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2586612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48372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1726270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B411-B1AF-3A08-8120-0E40B92C2BD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0AC2FF4A-E82A-5136-663B-A09ED537526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L"/>
          </a:p>
        </p:txBody>
      </p:sp>
      <p:sp>
        <p:nvSpPr>
          <p:cNvPr id="4" name="Text Placeholder 3">
            <a:extLst>
              <a:ext uri="{FF2B5EF4-FFF2-40B4-BE49-F238E27FC236}">
                <a16:creationId xmlns:a16="http://schemas.microsoft.com/office/drawing/2014/main" id="{20769652-767A-F253-C4E3-14C33538AC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CCE789-6430-2959-BBBC-D3B9E0FEEF9A}"/>
              </a:ext>
            </a:extLst>
          </p:cNvPr>
          <p:cNvSpPr>
            <a:spLocks noGrp="1"/>
          </p:cNvSpPr>
          <p:nvPr>
            <p:ph type="dt" sz="half" idx="10"/>
          </p:nvPr>
        </p:nvSpPr>
        <p:spPr/>
        <p:txBody>
          <a:bodyPr/>
          <a:lstStyle/>
          <a:p>
            <a:fld id="{B61BEF0D-F0BB-DE4B-95CE-6DB70DBA9567}" type="datetimeFigureOut">
              <a:rPr lang="en-US" smtClean="0"/>
              <a:pPr/>
              <a:t>6/21/2024</a:t>
            </a:fld>
            <a:endParaRPr lang="en-US" dirty="0"/>
          </a:p>
        </p:txBody>
      </p:sp>
      <p:sp>
        <p:nvSpPr>
          <p:cNvPr id="6" name="Footer Placeholder 5">
            <a:extLst>
              <a:ext uri="{FF2B5EF4-FFF2-40B4-BE49-F238E27FC236}">
                <a16:creationId xmlns:a16="http://schemas.microsoft.com/office/drawing/2014/main" id="{4707FED1-5CA0-A187-D4BC-BE19B7DC8C1A}"/>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a:extLst>
              <a:ext uri="{FF2B5EF4-FFF2-40B4-BE49-F238E27FC236}">
                <a16:creationId xmlns:a16="http://schemas.microsoft.com/office/drawing/2014/main" id="{DE601ED9-60BD-637E-1A1C-6370279CC6A9}"/>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573537646"/>
      </p:ext>
    </p:extLst>
  </p:cSld>
  <p:clrMapOvr>
    <a:masterClrMapping/>
  </p:clrMapOvr>
  <p:hf hd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9AB65-66B8-307B-9E18-A6A897C2F5C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E6315058-223D-3E34-707C-9CD64BE3BA4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60EB32E7-9827-31E1-16B5-5D647199C64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8A87A34-81AB-432B-8DAE-1953F412C126}" type="datetimeFigureOut">
              <a:rPr lang="en-US" smtClean="0"/>
              <a:pPr/>
              <a:t>6/21/2024</a:t>
            </a:fld>
            <a:endParaRPr lang="en-US" dirty="0"/>
          </a:p>
        </p:txBody>
      </p:sp>
      <p:sp>
        <p:nvSpPr>
          <p:cNvPr id="5" name="Footer Placeholder 4">
            <a:extLst>
              <a:ext uri="{FF2B5EF4-FFF2-40B4-BE49-F238E27FC236}">
                <a16:creationId xmlns:a16="http://schemas.microsoft.com/office/drawing/2014/main" id="{141C3B41-C9B5-0D57-893D-7A53CF5D5A7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B7955580-31DA-BA28-F185-FB06468AEF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408470449"/>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29" r:id="rId13"/>
    <p:sldLayoutId id="2147484130" r:id="rId14"/>
    <p:sldLayoutId id="2147484133" r:id="rId15"/>
    <p:sldLayoutId id="2147484135" r:id="rId16"/>
    <p:sldLayoutId id="2147484136" r:id="rId17"/>
    <p:sldLayoutId id="2147484137" r:id="rId18"/>
    <p:sldLayoutId id="2147484138" r:id="rId19"/>
    <p:sldLayoutId id="2147484139" r:id="rId20"/>
    <p:sldLayoutId id="2147484140" r:id="rId21"/>
    <p:sldLayoutId id="2147484141" r:id="rId22"/>
    <p:sldLayoutId id="2147484142" r:id="rId23"/>
    <p:sldLayoutId id="2147484144" r:id="rId24"/>
    <p:sldLayoutId id="2147484145" r:id="rId25"/>
    <p:sldLayoutId id="2147484247" r:id="rId26"/>
    <p:sldLayoutId id="2147483687" r:id="rId27"/>
    <p:sldLayoutId id="2147483688"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2" r:id="rId39"/>
    <p:sldLayoutId id="2147483703" r:id="rId40"/>
    <p:sldLayoutId id="2147484402" r:id="rId41"/>
    <p:sldLayoutId id="2147484249" r:id="rId42"/>
    <p:sldLayoutId id="2147484250" r:id="rId43"/>
    <p:sldLayoutId id="2147484251" r:id="rId44"/>
    <p:sldLayoutId id="2147484253" r:id="rId45"/>
    <p:sldLayoutId id="2147484254" r:id="rId46"/>
    <p:sldLayoutId id="2147484255" r:id="rId47"/>
    <p:sldLayoutId id="2147484256" r:id="rId48"/>
    <p:sldLayoutId id="2147484257" r:id="rId49"/>
    <p:sldLayoutId id="2147484258" r:id="rId50"/>
    <p:sldLayoutId id="2147484259" r:id="rId51"/>
    <p:sldLayoutId id="2147484260" r:id="rId52"/>
    <p:sldLayoutId id="2147484261" r:id="rId53"/>
    <p:sldLayoutId id="2147484262" r:id="rId54"/>
    <p:sldLayoutId id="2147484264" r:id="rId55"/>
    <p:sldLayoutId id="2147484265" r:id="rId56"/>
    <p:sldLayoutId id="2147483684" r:id="rId57"/>
    <p:sldLayoutId id="2147483685" r:id="rId58"/>
    <p:sldLayoutId id="2147483664" r:id="rId59"/>
    <p:sldLayoutId id="2147483672" r:id="rId60"/>
    <p:sldLayoutId id="2147483673" r:id="rId61"/>
    <p:sldLayoutId id="2147483674" r:id="rId62"/>
    <p:sldLayoutId id="2147483675" r:id="rId63"/>
    <p:sldLayoutId id="2147483676" r:id="rId64"/>
    <p:sldLayoutId id="2147483677" r:id="rId65"/>
    <p:sldLayoutId id="2147483678" r:id="rId66"/>
    <p:sldLayoutId id="2147483680" r:id="rId67"/>
    <p:sldLayoutId id="2147483682" r:id="rId68"/>
    <p:sldLayoutId id="2147483683" r:id="rId69"/>
    <p:sldLayoutId id="2147484030" r:id="rId70"/>
    <p:sldLayoutId id="2147484032" r:id="rId71"/>
    <p:sldLayoutId id="2147484034" r:id="rId72"/>
    <p:sldLayoutId id="2147484035" r:id="rId73"/>
    <p:sldLayoutId id="2147484036" r:id="rId74"/>
    <p:sldLayoutId id="2147484037" r:id="rId75"/>
    <p:sldLayoutId id="2147484038" r:id="rId76"/>
    <p:sldLayoutId id="2147484039" r:id="rId77"/>
    <p:sldLayoutId id="2147484040" r:id="rId78"/>
    <p:sldLayoutId id="2147484041" r:id="rId79"/>
    <p:sldLayoutId id="2147484042" r:id="rId80"/>
    <p:sldLayoutId id="2147484043" r:id="rId81"/>
    <p:sldLayoutId id="2147484045" r:id="rId82"/>
    <p:sldLayoutId id="2147484046" r:id="rId8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3" Type="http://schemas.microsoft.com/office/2007/relationships/hdphoto" Target="../media/hdphoto2.wdp"/><Relationship Id="rId7"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2.wdp"/><Relationship Id="rId7"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jpeg"/><Relationship Id="rId18" Type="http://schemas.microsoft.com/office/2007/relationships/hdphoto" Target="../media/hdphoto5.wdp"/><Relationship Id="rId3" Type="http://schemas.microsoft.com/office/2007/relationships/hdphoto" Target="../media/hdphoto2.wdp"/><Relationship Id="rId21"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4.jfif"/><Relationship Id="rId17" Type="http://schemas.openxmlformats.org/officeDocument/2006/relationships/image" Target="../media/image18.png"/><Relationship Id="rId25" Type="http://schemas.openxmlformats.org/officeDocument/2006/relationships/image" Target="../media/image4.jpeg"/><Relationship Id="rId2" Type="http://schemas.openxmlformats.org/officeDocument/2006/relationships/image" Target="../media/image6.png"/><Relationship Id="rId16" Type="http://schemas.microsoft.com/office/2007/relationships/hdphoto" Target="../media/hdphoto4.wdp"/><Relationship Id="rId20" Type="http://schemas.microsoft.com/office/2017/06/relationships/model3d" Target="../media/model3d1.glb"/><Relationship Id="rId1" Type="http://schemas.openxmlformats.org/officeDocument/2006/relationships/slideLayout" Target="../slideLayouts/slideLayout41.xml"/><Relationship Id="rId6" Type="http://schemas.openxmlformats.org/officeDocument/2006/relationships/image" Target="../media/image9.png"/><Relationship Id="rId11" Type="http://schemas.openxmlformats.org/officeDocument/2006/relationships/image" Target="../media/image13.jpeg"/><Relationship Id="rId24" Type="http://schemas.openxmlformats.org/officeDocument/2006/relationships/image" Target="../media/image3.png"/><Relationship Id="rId5"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2.svg"/><Relationship Id="rId10" Type="http://schemas.openxmlformats.org/officeDocument/2006/relationships/image" Target="../media/image12.gif"/><Relationship Id="rId19"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9.svg"/><Relationship Id="rId3" Type="http://schemas.microsoft.com/office/2007/relationships/hdphoto" Target="../media/hdphoto2.wdp"/><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24.png"/><Relationship Id="rId11" Type="http://schemas.openxmlformats.org/officeDocument/2006/relationships/image" Target="../media/image27.png"/><Relationship Id="rId5" Type="http://schemas.microsoft.com/office/2017/06/relationships/model3d" Target="../media/model3d2.glb"/><Relationship Id="rId10" Type="http://schemas.microsoft.com/office/2007/relationships/hdphoto" Target="../media/hdphoto7.wdp"/><Relationship Id="rId4" Type="http://schemas.openxmlformats.org/officeDocument/2006/relationships/image" Target="../media/image23.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svg"/><Relationship Id="rId12"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31.png"/><Relationship Id="rId11" Type="http://schemas.openxmlformats.org/officeDocument/2006/relationships/diagramColors" Target="../diagrams/colors1.xml"/><Relationship Id="rId5" Type="http://schemas.openxmlformats.org/officeDocument/2006/relationships/image" Target="../media/image30.png"/><Relationship Id="rId10" Type="http://schemas.openxmlformats.org/officeDocument/2006/relationships/diagramQuickStyle" Target="../diagrams/quickStyle1.xml"/><Relationship Id="rId4" Type="http://schemas.microsoft.com/office/2007/relationships/hdphoto" Target="../media/hdphoto2.wdp"/><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7.emf"/><Relationship Id="rId3" Type="http://schemas.microsoft.com/office/2007/relationships/hdphoto" Target="../media/hdphoto2.wdp"/><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35.png"/><Relationship Id="rId5" Type="http://schemas.openxmlformats.org/officeDocument/2006/relationships/image" Target="../media/image34.png"/><Relationship Id="rId4" Type="http://schemas.microsoft.com/office/2017/06/relationships/model3d" Target="../media/model3d3.glb"/><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diagramQuickStyle" Target="../diagrams/quickStyle3.xml"/><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diagramLayout" Target="../diagrams/layout3.xml"/><Relationship Id="rId11" Type="http://schemas.openxmlformats.org/officeDocument/2006/relationships/image" Target="../media/image40.png"/><Relationship Id="rId5" Type="http://schemas.openxmlformats.org/officeDocument/2006/relationships/diagramData" Target="../diagrams/data3.xml"/><Relationship Id="rId15" Type="http://schemas.openxmlformats.org/officeDocument/2006/relationships/image" Target="../media/image44.jpeg"/><Relationship Id="rId10" Type="http://schemas.openxmlformats.org/officeDocument/2006/relationships/image" Target="../media/image39.png"/><Relationship Id="rId4" Type="http://schemas.microsoft.com/office/2007/relationships/hdphoto" Target="../media/hdphoto2.wdp"/><Relationship Id="rId9" Type="http://schemas.microsoft.com/office/2007/relationships/diagramDrawing" Target="../diagrams/drawing3.xml"/><Relationship Id="rId14" Type="http://schemas.openxmlformats.org/officeDocument/2006/relationships/image" Target="../media/image43.jpe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diagramDrawing" Target="../diagrams/drawing4.xml"/><Relationship Id="rId3" Type="http://schemas.microsoft.com/office/2007/relationships/hdphoto" Target="../media/hdphoto2.wdp"/><Relationship Id="rId7" Type="http://schemas.openxmlformats.org/officeDocument/2006/relationships/image" Target="../media/image47.png"/><Relationship Id="rId12" Type="http://schemas.openxmlformats.org/officeDocument/2006/relationships/diagramColors" Target="../diagrams/colors4.xml"/><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46.png"/><Relationship Id="rId11" Type="http://schemas.openxmlformats.org/officeDocument/2006/relationships/diagramQuickStyle" Target="../diagrams/quickStyle4.xml"/><Relationship Id="rId5" Type="http://schemas.microsoft.com/office/2007/relationships/hdphoto" Target="../media/hdphoto8.wdp"/><Relationship Id="rId10" Type="http://schemas.openxmlformats.org/officeDocument/2006/relationships/diagramLayout" Target="../diagrams/layout4.xml"/><Relationship Id="rId4" Type="http://schemas.openxmlformats.org/officeDocument/2006/relationships/image" Target="../media/image45.png"/><Relationship Id="rId9"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2.wdp"/><Relationship Id="rId7" Type="http://schemas.openxmlformats.org/officeDocument/2006/relationships/diagramColors" Target="../diagrams/colors5.xml"/><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25000"/>
                    </a14:imgEffect>
                  </a14:imgLayer>
                </a14:imgProps>
              </a:ext>
            </a:extLst>
          </a:blip>
          <a:srcRect/>
          <a:stretch>
            <a:fillRect l="37000" t="21000"/>
          </a:stretch>
        </a:blipFill>
        <a:effectLst/>
      </p:bgPr>
    </p:bg>
    <p:spTree>
      <p:nvGrpSpPr>
        <p:cNvPr id="1" name=""/>
        <p:cNvGrpSpPr/>
        <p:nvPr/>
      </p:nvGrpSpPr>
      <p:grpSpPr>
        <a:xfrm>
          <a:off x="0" y="0"/>
          <a:ext cx="0" cy="0"/>
          <a:chOff x="0" y="0"/>
          <a:chExt cx="0" cy="0"/>
        </a:xfrm>
      </p:grpSpPr>
      <p:pic>
        <p:nvPicPr>
          <p:cNvPr id="2" name="Picture 1" descr="A close up of a logo&#10;&#10;Description automatically generated with low confidence">
            <a:extLst>
              <a:ext uri="{FF2B5EF4-FFF2-40B4-BE49-F238E27FC236}">
                <a16:creationId xmlns:a16="http://schemas.microsoft.com/office/drawing/2014/main" id="{741DB5DC-C97F-B096-5307-EC19BC28A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3481" y="238087"/>
            <a:ext cx="1932028" cy="546297"/>
          </a:xfrm>
          <a:prstGeom prst="rect">
            <a:avLst/>
          </a:prstGeom>
        </p:spPr>
      </p:pic>
      <p:pic>
        <p:nvPicPr>
          <p:cNvPr id="6" name="Picture 5">
            <a:extLst>
              <a:ext uri="{FF2B5EF4-FFF2-40B4-BE49-F238E27FC236}">
                <a16:creationId xmlns:a16="http://schemas.microsoft.com/office/drawing/2014/main" id="{0B0611E6-6A1B-CDFB-27C8-0AB107CB8A8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2928" y="220240"/>
            <a:ext cx="865036" cy="487895"/>
          </a:xfrm>
          <a:prstGeom prst="rect">
            <a:avLst/>
          </a:prstGeom>
          <a:noFill/>
        </p:spPr>
      </p:pic>
      <p:pic>
        <p:nvPicPr>
          <p:cNvPr id="8" name="Picture 7" descr="A close-up of a sign&#10;&#10;Description automatically generated">
            <a:extLst>
              <a:ext uri="{FF2B5EF4-FFF2-40B4-BE49-F238E27FC236}">
                <a16:creationId xmlns:a16="http://schemas.microsoft.com/office/drawing/2014/main" id="{63BA5F8C-0595-A01F-C06C-499519575E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779" y="187925"/>
            <a:ext cx="3943900" cy="552527"/>
          </a:xfrm>
          <a:prstGeom prst="rect">
            <a:avLst/>
          </a:prstGeom>
        </p:spPr>
      </p:pic>
      <p:grpSp>
        <p:nvGrpSpPr>
          <p:cNvPr id="3" name="Group 2">
            <a:extLst>
              <a:ext uri="{FF2B5EF4-FFF2-40B4-BE49-F238E27FC236}">
                <a16:creationId xmlns:a16="http://schemas.microsoft.com/office/drawing/2014/main" id="{4128EBF6-6136-8BF2-7997-3004098DA735}"/>
              </a:ext>
            </a:extLst>
          </p:cNvPr>
          <p:cNvGrpSpPr/>
          <p:nvPr/>
        </p:nvGrpSpPr>
        <p:grpSpPr>
          <a:xfrm>
            <a:off x="7677434" y="-122108"/>
            <a:ext cx="1466566" cy="1099924"/>
            <a:chOff x="7677434" y="-122108"/>
            <a:chExt cx="1466566" cy="1099924"/>
          </a:xfrm>
        </p:grpSpPr>
        <p:pic>
          <p:nvPicPr>
            <p:cNvPr id="10" name="Picture 9" descr="A blue and white molecule&#10;&#10;Description automatically generated">
              <a:extLst>
                <a:ext uri="{FF2B5EF4-FFF2-40B4-BE49-F238E27FC236}">
                  <a16:creationId xmlns:a16="http://schemas.microsoft.com/office/drawing/2014/main" id="{90F55730-298F-2CC2-B709-2CE2AD62F7B8}"/>
                </a:ext>
              </a:extLst>
            </p:cNvPr>
            <p:cNvPicPr>
              <a:picLocks noChangeAspect="1"/>
            </p:cNvPicPr>
            <p:nvPr/>
          </p:nvPicPr>
          <p:blipFill>
            <a:blip r:embed="rId8" cstate="print">
              <a:alphaModFix amt="70000"/>
              <a:extLst>
                <a:ext uri="{BEBA8EAE-BF5A-486C-A8C5-ECC9F3942E4B}">
                  <a14:imgProps xmlns:a14="http://schemas.microsoft.com/office/drawing/2010/main">
                    <a14:imgLayer r:embed="rId9">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14" name="TextBox 13">
              <a:extLst>
                <a:ext uri="{FF2B5EF4-FFF2-40B4-BE49-F238E27FC236}">
                  <a16:creationId xmlns:a16="http://schemas.microsoft.com/office/drawing/2014/main" id="{49B97FF1-8D94-9FC4-9208-2FBEFAD1299D}"/>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17" name="TextBox 16">
              <a:extLst>
                <a:ext uri="{FF2B5EF4-FFF2-40B4-BE49-F238E27FC236}">
                  <a16:creationId xmlns:a16="http://schemas.microsoft.com/office/drawing/2014/main" id="{EFD11D0B-6B7B-C578-F231-9FB718169B4C}"/>
                </a:ext>
              </a:extLst>
            </p:cNvPr>
            <p:cNvSpPr txBox="1"/>
            <p:nvPr/>
          </p:nvSpPr>
          <p:spPr>
            <a:xfrm>
              <a:off x="8792317" y="374314"/>
              <a:ext cx="251558" cy="276999"/>
            </a:xfrm>
            <a:prstGeom prst="rect">
              <a:avLst/>
            </a:prstGeom>
            <a:noFill/>
          </p:spPr>
          <p:txBody>
            <a:bodyPr wrap="square" rtlCol="0">
              <a:spAutoFit/>
            </a:bodyPr>
            <a:lstStyle/>
            <a:p>
              <a:r>
                <a:rPr lang="en-US" sz="1200" b="1" dirty="0">
                  <a:latin typeface="Perpetua" panose="02020502060401020303" pitchFamily="18" charset="0"/>
                </a:rPr>
                <a:t>H</a:t>
              </a:r>
              <a:endParaRPr lang="en-NL" sz="1200" b="1" dirty="0">
                <a:latin typeface="Perpetua" panose="02020502060401020303" pitchFamily="18" charset="0"/>
              </a:endParaRPr>
            </a:p>
          </p:txBody>
        </p:sp>
        <p:sp>
          <p:nvSpPr>
            <p:cNvPr id="18" name="TextBox 17">
              <a:extLst>
                <a:ext uri="{FF2B5EF4-FFF2-40B4-BE49-F238E27FC236}">
                  <a16:creationId xmlns:a16="http://schemas.microsoft.com/office/drawing/2014/main" id="{E0F846EF-B898-A4F1-8B74-871BD9539FB0}"/>
                </a:ext>
              </a:extLst>
            </p:cNvPr>
            <p:cNvSpPr txBox="1"/>
            <p:nvPr/>
          </p:nvSpPr>
          <p:spPr>
            <a:xfrm>
              <a:off x="7936375" y="565629"/>
              <a:ext cx="251558" cy="276999"/>
            </a:xfrm>
            <a:prstGeom prst="rect">
              <a:avLst/>
            </a:prstGeom>
            <a:noFill/>
          </p:spPr>
          <p:txBody>
            <a:bodyPr wrap="square" rtlCol="0">
              <a:spAutoFit/>
            </a:bodyPr>
            <a:lstStyle/>
            <a:p>
              <a:r>
                <a:rPr lang="en-US" sz="1200" b="1" dirty="0">
                  <a:latin typeface="Perpetua" panose="02020502060401020303" pitchFamily="18" charset="0"/>
                </a:rPr>
                <a:t>H</a:t>
              </a:r>
              <a:endParaRPr lang="en-NL" sz="1200" b="1" dirty="0">
                <a:latin typeface="Perpetua" panose="02020502060401020303" pitchFamily="18" charset="0"/>
              </a:endParaRPr>
            </a:p>
          </p:txBody>
        </p:sp>
        <p:sp>
          <p:nvSpPr>
            <p:cNvPr id="19" name="TextBox 18">
              <a:extLst>
                <a:ext uri="{FF2B5EF4-FFF2-40B4-BE49-F238E27FC236}">
                  <a16:creationId xmlns:a16="http://schemas.microsoft.com/office/drawing/2014/main" id="{C6045EA1-5672-B75D-16C8-3700A758405E}"/>
                </a:ext>
              </a:extLst>
            </p:cNvPr>
            <p:cNvSpPr txBox="1"/>
            <p:nvPr/>
          </p:nvSpPr>
          <p:spPr>
            <a:xfrm>
              <a:off x="7918578" y="19332"/>
              <a:ext cx="251558" cy="276999"/>
            </a:xfrm>
            <a:prstGeom prst="rect">
              <a:avLst/>
            </a:prstGeom>
            <a:noFill/>
          </p:spPr>
          <p:txBody>
            <a:bodyPr wrap="square" rtlCol="0">
              <a:spAutoFit/>
            </a:bodyPr>
            <a:lstStyle/>
            <a:p>
              <a:r>
                <a:rPr lang="en-US" sz="1200" b="1" dirty="0">
                  <a:latin typeface="Perpetua" panose="02020502060401020303" pitchFamily="18" charset="0"/>
                </a:rPr>
                <a:t>H</a:t>
              </a:r>
              <a:endParaRPr lang="en-NL" sz="1200" b="1" dirty="0">
                <a:latin typeface="Perpetua" panose="02020502060401020303" pitchFamily="18" charset="0"/>
              </a:endParaRPr>
            </a:p>
          </p:txBody>
        </p:sp>
      </p:grpSp>
      <p:sp>
        <p:nvSpPr>
          <p:cNvPr id="20" name="TextBox 19">
            <a:extLst>
              <a:ext uri="{FF2B5EF4-FFF2-40B4-BE49-F238E27FC236}">
                <a16:creationId xmlns:a16="http://schemas.microsoft.com/office/drawing/2014/main" id="{38F980F9-0153-B979-22BA-6683644515FC}"/>
              </a:ext>
            </a:extLst>
          </p:cNvPr>
          <p:cNvSpPr txBox="1"/>
          <p:nvPr/>
        </p:nvSpPr>
        <p:spPr>
          <a:xfrm>
            <a:off x="0" y="977816"/>
            <a:ext cx="3383280" cy="1569660"/>
          </a:xfrm>
          <a:prstGeom prst="rect">
            <a:avLst/>
          </a:prstGeom>
          <a:noFill/>
        </p:spPr>
        <p:txBody>
          <a:bodyPr wrap="square" rtlCol="0">
            <a:spAutoFit/>
          </a:bodyPr>
          <a:lstStyle/>
          <a:p>
            <a:pPr algn="ctr"/>
            <a:r>
              <a:rPr lang="en-US" sz="2400" b="1" dirty="0">
                <a:latin typeface="Yu Mincho" panose="02020400000000000000" pitchFamily="18" charset="-128"/>
                <a:ea typeface="Yu Mincho" panose="02020400000000000000" pitchFamily="18" charset="-128"/>
                <a:cs typeface="Calibri Light" panose="020F0302020204030204" pitchFamily="34" charset="0"/>
              </a:rPr>
              <a:t>Experimental investigation of carbon membrane for NH</a:t>
            </a:r>
            <a:r>
              <a:rPr lang="en-US" sz="2400" b="1" baseline="-25000" dirty="0">
                <a:latin typeface="Yu Mincho" panose="02020400000000000000" pitchFamily="18" charset="-128"/>
                <a:ea typeface="Yu Mincho" panose="02020400000000000000" pitchFamily="18" charset="-128"/>
                <a:cs typeface="Calibri Light" panose="020F0302020204030204" pitchFamily="34" charset="0"/>
              </a:rPr>
              <a:t>3</a:t>
            </a:r>
            <a:r>
              <a:rPr lang="en-US" sz="2400" b="1" dirty="0">
                <a:latin typeface="Yu Mincho" panose="02020400000000000000" pitchFamily="18" charset="-128"/>
                <a:ea typeface="Yu Mincho" panose="02020400000000000000" pitchFamily="18" charset="-128"/>
                <a:cs typeface="Calibri Light" panose="020F0302020204030204" pitchFamily="34" charset="0"/>
              </a:rPr>
              <a:t> separation</a:t>
            </a:r>
            <a:endParaRPr lang="en-NL" sz="2400" b="1" dirty="0">
              <a:latin typeface="Yu Mincho" panose="02020400000000000000" pitchFamily="18" charset="-128"/>
              <a:ea typeface="Yu Mincho" panose="02020400000000000000" pitchFamily="18" charset="-128"/>
              <a:cs typeface="Calibri Light" panose="020F0302020204030204" pitchFamily="34" charset="0"/>
            </a:endParaRPr>
          </a:p>
        </p:txBody>
      </p:sp>
      <p:sp>
        <p:nvSpPr>
          <p:cNvPr id="25" name="Rectangle 24">
            <a:extLst>
              <a:ext uri="{FF2B5EF4-FFF2-40B4-BE49-F238E27FC236}">
                <a16:creationId xmlns:a16="http://schemas.microsoft.com/office/drawing/2014/main" id="{E11A1F69-B311-8544-8542-671D4F9F688D}"/>
              </a:ext>
            </a:extLst>
          </p:cNvPr>
          <p:cNvSpPr/>
          <p:nvPr/>
        </p:nvSpPr>
        <p:spPr>
          <a:xfrm>
            <a:off x="0" y="2772614"/>
            <a:ext cx="3383280" cy="1783565"/>
          </a:xfrm>
          <a:prstGeom prst="rect">
            <a:avLst/>
          </a:prstGeom>
          <a:solidFill>
            <a:srgbClr val="E1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Yu Mincho" panose="02020400000000000000" pitchFamily="18" charset="-128"/>
                <a:ea typeface="Yu Mincho" panose="02020400000000000000" pitchFamily="18" charset="-128"/>
              </a:rPr>
              <a:t>I. Gargiulo</a:t>
            </a:r>
            <a:r>
              <a:rPr lang="en-US" sz="1800" b="1" baseline="30000" dirty="0">
                <a:solidFill>
                  <a:schemeClr val="tx1"/>
                </a:solidFill>
                <a:latin typeface="Yu Mincho" panose="02020400000000000000" pitchFamily="18" charset="-128"/>
                <a:ea typeface="Yu Mincho" panose="02020400000000000000" pitchFamily="18" charset="-128"/>
              </a:rPr>
              <a:t>1</a:t>
            </a:r>
            <a:r>
              <a:rPr lang="en-US" sz="1800" b="1" dirty="0">
                <a:solidFill>
                  <a:schemeClr val="tx1"/>
                </a:solidFill>
                <a:latin typeface="Yu Mincho" panose="02020400000000000000" pitchFamily="18" charset="-128"/>
                <a:ea typeface="Yu Mincho" panose="02020400000000000000" pitchFamily="18" charset="-128"/>
              </a:rPr>
              <a:t>, D.A. Pacheco Tanaka</a:t>
            </a:r>
            <a:r>
              <a:rPr lang="en-US" sz="1800" b="1" baseline="30000" dirty="0">
                <a:solidFill>
                  <a:schemeClr val="tx1"/>
                </a:solidFill>
                <a:latin typeface="Yu Mincho" panose="02020400000000000000" pitchFamily="18" charset="-128"/>
                <a:ea typeface="Yu Mincho" panose="02020400000000000000" pitchFamily="18" charset="-128"/>
              </a:rPr>
              <a:t>2</a:t>
            </a:r>
            <a:r>
              <a:rPr lang="en-US" sz="1800" b="1" dirty="0">
                <a:solidFill>
                  <a:schemeClr val="tx1"/>
                </a:solidFill>
                <a:latin typeface="Yu Mincho" panose="02020400000000000000" pitchFamily="18" charset="-128"/>
                <a:ea typeface="Yu Mincho" panose="02020400000000000000" pitchFamily="18" charset="-128"/>
              </a:rPr>
              <a:t>, M. A. Llosa Tanco</a:t>
            </a:r>
            <a:r>
              <a:rPr lang="en-US" sz="1800" b="1" baseline="30000" dirty="0">
                <a:solidFill>
                  <a:schemeClr val="tx1"/>
                </a:solidFill>
                <a:latin typeface="Yu Mincho" panose="02020400000000000000" pitchFamily="18" charset="-128"/>
                <a:ea typeface="Yu Mincho" panose="02020400000000000000" pitchFamily="18" charset="-128"/>
              </a:rPr>
              <a:t>2</a:t>
            </a:r>
            <a:r>
              <a:rPr lang="en-US" sz="1800" b="1" dirty="0">
                <a:solidFill>
                  <a:schemeClr val="tx1"/>
                </a:solidFill>
                <a:latin typeface="Yu Mincho" panose="02020400000000000000" pitchFamily="18" charset="-128"/>
                <a:ea typeface="Yu Mincho" panose="02020400000000000000" pitchFamily="18" charset="-128"/>
              </a:rPr>
              <a:t>, F. Gallucci</a:t>
            </a:r>
            <a:r>
              <a:rPr lang="en-US" sz="1800" b="1" baseline="30000" dirty="0">
                <a:solidFill>
                  <a:schemeClr val="tx1"/>
                </a:solidFill>
                <a:latin typeface="Yu Mincho" panose="02020400000000000000" pitchFamily="18" charset="-128"/>
                <a:ea typeface="Yu Mincho" panose="02020400000000000000" pitchFamily="18" charset="-128"/>
              </a:rPr>
              <a:t>1</a:t>
            </a:r>
            <a:endParaRPr lang="en-US" sz="1600" b="1" dirty="0">
              <a:solidFill>
                <a:schemeClr val="tx1"/>
              </a:solidFill>
              <a:latin typeface="Yu Mincho" panose="02020400000000000000" pitchFamily="18" charset="-128"/>
              <a:ea typeface="Yu Mincho" panose="02020400000000000000" pitchFamily="18" charset="-128"/>
            </a:endParaRPr>
          </a:p>
          <a:p>
            <a:pPr marL="228600" indent="-228600">
              <a:buAutoNum type="arabicPeriod"/>
            </a:pPr>
            <a:r>
              <a:rPr lang="en-US" sz="1000" dirty="0">
                <a:solidFill>
                  <a:schemeClr val="tx1"/>
                </a:solidFill>
                <a:latin typeface="Yu Mincho" panose="02020400000000000000" pitchFamily="18" charset="-128"/>
                <a:ea typeface="Yu Mincho" panose="02020400000000000000" pitchFamily="18" charset="-128"/>
                <a:cs typeface="Calibri Light" panose="020F0302020204030204" pitchFamily="34" charset="0"/>
              </a:rPr>
              <a:t>Sustainable Process Engineering – Chemical Engineering and Chemistry –  Eindhoven University of Technology </a:t>
            </a:r>
          </a:p>
          <a:p>
            <a:pPr marL="228600" indent="-228600">
              <a:buAutoNum type="arabicPeriod"/>
            </a:pPr>
            <a:r>
              <a:rPr lang="en-US" sz="1000" dirty="0">
                <a:solidFill>
                  <a:schemeClr val="tx1"/>
                </a:solidFill>
                <a:latin typeface="Yu Mincho" panose="02020400000000000000" pitchFamily="18" charset="-128"/>
                <a:ea typeface="Yu Mincho" panose="02020400000000000000" pitchFamily="18" charset="-128"/>
                <a:cs typeface="Calibri Light" panose="020F0302020204030204" pitchFamily="34" charset="0"/>
              </a:rPr>
              <a:t>TECNALIA, Energy and Environment Division, </a:t>
            </a:r>
            <a:r>
              <a:rPr lang="en-US" sz="1000" dirty="0" err="1">
                <a:solidFill>
                  <a:schemeClr val="tx1"/>
                </a:solidFill>
                <a:latin typeface="Yu Mincho" panose="02020400000000000000" pitchFamily="18" charset="-128"/>
                <a:ea typeface="Yu Mincho" panose="02020400000000000000" pitchFamily="18" charset="-128"/>
                <a:cs typeface="Calibri Light" panose="020F0302020204030204" pitchFamily="34" charset="0"/>
              </a:rPr>
              <a:t>Mikeletegi</a:t>
            </a:r>
            <a:r>
              <a:rPr lang="en-US" sz="1000" dirty="0">
                <a:solidFill>
                  <a:schemeClr val="tx1"/>
                </a:solidFill>
                <a:latin typeface="Yu Mincho" panose="02020400000000000000" pitchFamily="18" charset="-128"/>
                <a:ea typeface="Yu Mincho" panose="02020400000000000000" pitchFamily="18" charset="-128"/>
                <a:cs typeface="Calibri Light" panose="020F0302020204030204" pitchFamily="34" charset="0"/>
              </a:rPr>
              <a:t> </a:t>
            </a:r>
            <a:r>
              <a:rPr lang="en-US" sz="1000" dirty="0" err="1">
                <a:solidFill>
                  <a:schemeClr val="tx1"/>
                </a:solidFill>
                <a:latin typeface="Yu Mincho" panose="02020400000000000000" pitchFamily="18" charset="-128"/>
                <a:ea typeface="Yu Mincho" panose="02020400000000000000" pitchFamily="18" charset="-128"/>
                <a:cs typeface="Calibri Light" panose="020F0302020204030204" pitchFamily="34" charset="0"/>
              </a:rPr>
              <a:t>Pasealekua</a:t>
            </a:r>
            <a:r>
              <a:rPr lang="en-US" sz="1000" dirty="0">
                <a:solidFill>
                  <a:schemeClr val="tx1"/>
                </a:solidFill>
                <a:latin typeface="Yu Mincho" panose="02020400000000000000" pitchFamily="18" charset="-128"/>
                <a:ea typeface="Yu Mincho" panose="02020400000000000000" pitchFamily="18" charset="-128"/>
                <a:cs typeface="Calibri Light" panose="020F0302020204030204" pitchFamily="34" charset="0"/>
              </a:rPr>
              <a:t> 2, 20009 San Sebastian-</a:t>
            </a:r>
            <a:r>
              <a:rPr lang="en-US" sz="1000" dirty="0" err="1">
                <a:solidFill>
                  <a:schemeClr val="tx1"/>
                </a:solidFill>
                <a:latin typeface="Yu Mincho" panose="02020400000000000000" pitchFamily="18" charset="-128"/>
                <a:ea typeface="Yu Mincho" panose="02020400000000000000" pitchFamily="18" charset="-128"/>
                <a:cs typeface="Calibri Light" panose="020F0302020204030204" pitchFamily="34" charset="0"/>
              </a:rPr>
              <a:t>Donostia</a:t>
            </a:r>
            <a:r>
              <a:rPr lang="en-US" sz="1000" dirty="0">
                <a:solidFill>
                  <a:schemeClr val="tx1"/>
                </a:solidFill>
                <a:latin typeface="Yu Mincho" panose="02020400000000000000" pitchFamily="18" charset="-128"/>
                <a:ea typeface="Yu Mincho" panose="02020400000000000000" pitchFamily="18" charset="-128"/>
                <a:cs typeface="Calibri Light" panose="020F0302020204030204" pitchFamily="34" charset="0"/>
              </a:rPr>
              <a:t>, Spain</a:t>
            </a:r>
          </a:p>
        </p:txBody>
      </p:sp>
      <p:sp>
        <p:nvSpPr>
          <p:cNvPr id="7" name="Tijdelijke aanduiding voor tekst 8">
            <a:extLst>
              <a:ext uri="{FF2B5EF4-FFF2-40B4-BE49-F238E27FC236}">
                <a16:creationId xmlns:a16="http://schemas.microsoft.com/office/drawing/2014/main" id="{0B58BD01-E43E-DE35-8C30-3517388E2FD9}"/>
              </a:ext>
            </a:extLst>
          </p:cNvPr>
          <p:cNvSpPr txBox="1">
            <a:spLocks/>
          </p:cNvSpPr>
          <p:nvPr/>
        </p:nvSpPr>
        <p:spPr>
          <a:xfrm>
            <a:off x="0" y="4556179"/>
            <a:ext cx="7284720"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a:solidFill>
                  <a:prstClr val="black"/>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endParaRPr lang="en-GB" sz="1050" dirty="0">
              <a:solidFill>
                <a:prstClr val="black"/>
              </a:solidFill>
              <a:latin typeface="Yu Mincho" panose="02020400000000000000" pitchFamily="18" charset="-128"/>
              <a:ea typeface="Yu Mincho" panose="02020400000000000000" pitchFamily="18" charset="-128"/>
              <a:cs typeface="Calibri Light" panose="020F0302020204030204" pitchFamily="34" charset="0"/>
            </a:endParaRPr>
          </a:p>
        </p:txBody>
      </p:sp>
    </p:spTree>
    <p:extLst>
      <p:ext uri="{BB962C8B-B14F-4D97-AF65-F5344CB8AC3E}">
        <p14:creationId xmlns:p14="http://schemas.microsoft.com/office/powerpoint/2010/main" val="4087732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10</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211135"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Results and discussion</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7" name="TextBox 16">
            <a:extLst>
              <a:ext uri="{FF2B5EF4-FFF2-40B4-BE49-F238E27FC236}">
                <a16:creationId xmlns:a16="http://schemas.microsoft.com/office/drawing/2014/main" id="{571B6B7E-AF4C-40F0-9763-DB7D1F10D3A2}"/>
              </a:ext>
            </a:extLst>
          </p:cNvPr>
          <p:cNvSpPr txBox="1"/>
          <p:nvPr/>
        </p:nvSpPr>
        <p:spPr>
          <a:xfrm>
            <a:off x="1943246" y="699313"/>
            <a:ext cx="5110694" cy="338554"/>
          </a:xfrm>
          <a:prstGeom prst="rect">
            <a:avLst/>
          </a:prstGeom>
          <a:noFill/>
        </p:spPr>
        <p:txBody>
          <a:bodyPr wrap="none" rtlCol="0">
            <a:spAutoFit/>
          </a:bodyPr>
          <a:lstStyle/>
          <a:p>
            <a:r>
              <a:rPr lang="en-US" sz="1600" b="1" dirty="0">
                <a:latin typeface="Yu Mincho" panose="02020400000000000000" pitchFamily="18" charset="-128"/>
                <a:ea typeface="Yu Mincho" panose="02020400000000000000" pitchFamily="18" charset="-128"/>
              </a:rPr>
              <a:t>Membrane performance separation with respect to </a:t>
            </a:r>
            <a:r>
              <a:rPr lang="en-US" sz="1600" b="1" dirty="0" err="1">
                <a:latin typeface="Yu Mincho" panose="02020400000000000000" pitchFamily="18" charset="-128"/>
                <a:ea typeface="Yu Mincho" panose="02020400000000000000" pitchFamily="18" charset="-128"/>
              </a:rPr>
              <a:t>T</a:t>
            </a:r>
            <a:r>
              <a:rPr lang="en-US" sz="1600" b="1" baseline="-25000" dirty="0" err="1">
                <a:latin typeface="Yu Mincho" panose="02020400000000000000" pitchFamily="18" charset="-128"/>
                <a:ea typeface="Yu Mincho" panose="02020400000000000000" pitchFamily="18" charset="-128"/>
              </a:rPr>
              <a:t>carb</a:t>
            </a:r>
            <a:endParaRPr lang="en-NL" sz="1600" b="1" baseline="-25000" dirty="0">
              <a:latin typeface="Yu Mincho" panose="02020400000000000000" pitchFamily="18" charset="-128"/>
              <a:ea typeface="Yu Mincho" panose="02020400000000000000" pitchFamily="18" charset="-128"/>
            </a:endParaRPr>
          </a:p>
        </p:txBody>
      </p:sp>
      <p:pic>
        <p:nvPicPr>
          <p:cNvPr id="24" name="Picture 23">
            <a:extLst>
              <a:ext uri="{FF2B5EF4-FFF2-40B4-BE49-F238E27FC236}">
                <a16:creationId xmlns:a16="http://schemas.microsoft.com/office/drawing/2014/main" id="{55212098-13B5-8F3B-67B2-CCDE970E4855}"/>
              </a:ext>
            </a:extLst>
          </p:cNvPr>
          <p:cNvPicPr>
            <a:picLocks noChangeAspect="1"/>
          </p:cNvPicPr>
          <p:nvPr/>
        </p:nvPicPr>
        <p:blipFill>
          <a:blip r:embed="rId4"/>
          <a:stretch>
            <a:fillRect/>
          </a:stretch>
        </p:blipFill>
        <p:spPr>
          <a:xfrm>
            <a:off x="805824" y="1143108"/>
            <a:ext cx="2489503" cy="1800000"/>
          </a:xfrm>
          <a:prstGeom prst="rect">
            <a:avLst/>
          </a:prstGeom>
        </p:spPr>
      </p:pic>
      <p:pic>
        <p:nvPicPr>
          <p:cNvPr id="26" name="Picture 25">
            <a:extLst>
              <a:ext uri="{FF2B5EF4-FFF2-40B4-BE49-F238E27FC236}">
                <a16:creationId xmlns:a16="http://schemas.microsoft.com/office/drawing/2014/main" id="{580F1398-9562-01D0-00FB-E0EE0A11387B}"/>
              </a:ext>
            </a:extLst>
          </p:cNvPr>
          <p:cNvPicPr>
            <a:picLocks noChangeAspect="1"/>
          </p:cNvPicPr>
          <p:nvPr/>
        </p:nvPicPr>
        <p:blipFill>
          <a:blip r:embed="rId5"/>
          <a:stretch>
            <a:fillRect/>
          </a:stretch>
        </p:blipFill>
        <p:spPr>
          <a:xfrm>
            <a:off x="5848673" y="1114701"/>
            <a:ext cx="2489503" cy="1800000"/>
          </a:xfrm>
          <a:prstGeom prst="rect">
            <a:avLst/>
          </a:prstGeom>
        </p:spPr>
      </p:pic>
      <p:pic>
        <p:nvPicPr>
          <p:cNvPr id="29" name="Picture 28">
            <a:extLst>
              <a:ext uri="{FF2B5EF4-FFF2-40B4-BE49-F238E27FC236}">
                <a16:creationId xmlns:a16="http://schemas.microsoft.com/office/drawing/2014/main" id="{1EAEF93E-E571-9525-9549-7C5B2A7F90FE}"/>
              </a:ext>
            </a:extLst>
          </p:cNvPr>
          <p:cNvPicPr>
            <a:picLocks noChangeAspect="1"/>
          </p:cNvPicPr>
          <p:nvPr/>
        </p:nvPicPr>
        <p:blipFill>
          <a:blip r:embed="rId6"/>
          <a:stretch>
            <a:fillRect/>
          </a:stretch>
        </p:blipFill>
        <p:spPr>
          <a:xfrm>
            <a:off x="3362484" y="1121279"/>
            <a:ext cx="2486189" cy="1800000"/>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01411816-E194-E0AC-8E9C-D5114DC492CB}"/>
                  </a:ext>
                </a:extLst>
              </p:cNvPr>
              <p:cNvSpPr txBox="1"/>
              <p:nvPr/>
            </p:nvSpPr>
            <p:spPr>
              <a:xfrm>
                <a:off x="2907171" y="3069833"/>
                <a:ext cx="2787226" cy="48391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NL" sz="1100" i="1" smtClean="0">
                              <a:solidFill>
                                <a:srgbClr val="836967"/>
                              </a:solidFill>
                              <a:latin typeface="Cambria Math" panose="02040503050406030204" pitchFamily="18" charset="0"/>
                            </a:rPr>
                          </m:ctrlPr>
                        </m:sSubPr>
                        <m:e>
                          <m:r>
                            <a:rPr lang="en-NL" sz="1100">
                              <a:latin typeface="Cambria Math" panose="02040503050406030204" pitchFamily="18" charset="0"/>
                            </a:rPr>
                            <m:t>℘</m:t>
                          </m:r>
                        </m:e>
                        <m:sub>
                          <m:r>
                            <a:rPr lang="en-NL" sz="1100" i="1">
                              <a:latin typeface="Cambria Math" panose="02040503050406030204" pitchFamily="18" charset="0"/>
                            </a:rPr>
                            <m:t>𝑖</m:t>
                          </m:r>
                        </m:sub>
                      </m:sSub>
                      <m:r>
                        <a:rPr lang="en-NL" sz="1100" i="0">
                          <a:latin typeface="Cambria Math" panose="02040503050406030204" pitchFamily="18" charset="0"/>
                        </a:rPr>
                        <m:t>=</m:t>
                      </m:r>
                      <m:sSubSup>
                        <m:sSubSupPr>
                          <m:ctrlPr>
                            <a:rPr lang="en-NL" sz="1100" i="1">
                              <a:solidFill>
                                <a:srgbClr val="836967"/>
                              </a:solidFill>
                              <a:latin typeface="Cambria Math" panose="02040503050406030204" pitchFamily="18" charset="0"/>
                            </a:rPr>
                          </m:ctrlPr>
                        </m:sSubSupPr>
                        <m:e>
                          <m:f>
                            <m:fPr>
                              <m:ctrlPr>
                                <a:rPr lang="en-NL" sz="1100" i="1">
                                  <a:solidFill>
                                    <a:srgbClr val="836967"/>
                                  </a:solidFill>
                                  <a:latin typeface="Cambria Math" panose="02040503050406030204" pitchFamily="18" charset="0"/>
                                </a:rPr>
                              </m:ctrlPr>
                            </m:fPr>
                            <m:num>
                              <m:r>
                                <a:rPr lang="en-NL" sz="1100" i="0">
                                  <a:latin typeface="Cambria Math" panose="02040503050406030204" pitchFamily="18" charset="0"/>
                                </a:rPr>
                                <m:t>∆</m:t>
                              </m:r>
                              <m:sSub>
                                <m:sSubPr>
                                  <m:ctrlPr>
                                    <a:rPr lang="en-NL" sz="1100" i="1">
                                      <a:solidFill>
                                        <a:srgbClr val="836967"/>
                                      </a:solidFill>
                                      <a:latin typeface="Cambria Math" panose="02040503050406030204" pitchFamily="18" charset="0"/>
                                    </a:rPr>
                                  </m:ctrlPr>
                                </m:sSubPr>
                                <m:e>
                                  <m:r>
                                    <a:rPr lang="en-NL" sz="1100" i="1">
                                      <a:latin typeface="Cambria Math" panose="02040503050406030204" pitchFamily="18" charset="0"/>
                                    </a:rPr>
                                    <m:t>𝑃</m:t>
                                  </m:r>
                                </m:e>
                                <m:sub>
                                  <m:r>
                                    <a:rPr lang="en-NL" sz="1100" i="1">
                                      <a:latin typeface="Cambria Math" panose="02040503050406030204" pitchFamily="18" charset="0"/>
                                    </a:rPr>
                                    <m:t>𝑖</m:t>
                                  </m:r>
                                </m:sub>
                              </m:sSub>
                            </m:num>
                            <m:den>
                              <m:r>
                                <a:rPr lang="en-NL" sz="1100" i="1">
                                  <a:latin typeface="Cambria Math" panose="02040503050406030204" pitchFamily="18" charset="0"/>
                                </a:rPr>
                                <m:t>𝑅𝑇</m:t>
                              </m:r>
                            </m:den>
                          </m:f>
                          <m:r>
                            <a:rPr lang="en-NL" sz="1100" i="0">
                              <a:latin typeface="Cambria Math" panose="02040503050406030204" pitchFamily="18" charset="0"/>
                            </a:rPr>
                            <m:t> </m:t>
                          </m:r>
                          <m:r>
                            <a:rPr lang="en-NL" sz="1100" i="1">
                              <a:latin typeface="Cambria Math" panose="02040503050406030204" pitchFamily="18" charset="0"/>
                            </a:rPr>
                            <m:t>𝐷</m:t>
                          </m:r>
                        </m:e>
                        <m:sub>
                          <m:r>
                            <a:rPr lang="en-NL" sz="1100" i="1">
                              <a:latin typeface="Cambria Math" panose="02040503050406030204" pitchFamily="18" charset="0"/>
                            </a:rPr>
                            <m:t>𝑖</m:t>
                          </m:r>
                        </m:sub>
                        <m:sup>
                          <m:r>
                            <a:rPr lang="en-NL" sz="1100" i="0">
                              <a:latin typeface="Cambria Math" panose="02040503050406030204" pitchFamily="18" charset="0"/>
                            </a:rPr>
                            <m:t>0</m:t>
                          </m:r>
                        </m:sup>
                      </m:sSubSup>
                      <m:r>
                        <a:rPr lang="en-NL" sz="1100" i="1">
                          <a:latin typeface="Cambria Math" panose="02040503050406030204" pitchFamily="18" charset="0"/>
                        </a:rPr>
                        <m:t>𝑒𝑥</m:t>
                      </m:r>
                      <m:func>
                        <m:funcPr>
                          <m:ctrlPr>
                            <a:rPr lang="en-NL" sz="1100" i="1" smtClean="0">
                              <a:solidFill>
                                <a:schemeClr val="tx1"/>
                              </a:solidFill>
                              <a:latin typeface="Cambria Math" panose="02040503050406030204" pitchFamily="18" charset="0"/>
                            </a:rPr>
                          </m:ctrlPr>
                        </m:funcPr>
                        <m:fName>
                          <m:r>
                            <a:rPr lang="en-NL" sz="1100" i="1">
                              <a:solidFill>
                                <a:schemeClr val="tx1"/>
                              </a:solidFill>
                              <a:latin typeface="Cambria Math" panose="02040503050406030204" pitchFamily="18" charset="0"/>
                            </a:rPr>
                            <m:t>𝑝</m:t>
                          </m:r>
                        </m:fName>
                        <m:e>
                          <m:d>
                            <m:dPr>
                              <m:begChr m:val="["/>
                              <m:endChr m:val="]"/>
                              <m:ctrlPr>
                                <a:rPr lang="en-NL" sz="1100" i="1" smtClean="0">
                                  <a:solidFill>
                                    <a:schemeClr val="tx1"/>
                                  </a:solidFill>
                                  <a:latin typeface="Cambria Math" panose="02040503050406030204" pitchFamily="18" charset="0"/>
                                </a:rPr>
                              </m:ctrlPr>
                            </m:dPr>
                            <m:e>
                              <m:f>
                                <m:fPr>
                                  <m:ctrlPr>
                                    <a:rPr lang="en-NL" sz="1100" i="1">
                                      <a:solidFill>
                                        <a:schemeClr val="tx1"/>
                                      </a:solidFill>
                                      <a:latin typeface="Cambria Math" panose="02040503050406030204" pitchFamily="18" charset="0"/>
                                    </a:rPr>
                                  </m:ctrlPr>
                                </m:fPr>
                                <m:num>
                                  <m:r>
                                    <a:rPr lang="en-NL" sz="1100" i="0">
                                      <a:solidFill>
                                        <a:schemeClr val="tx1"/>
                                      </a:solidFill>
                                      <a:latin typeface="Cambria Math" panose="02040503050406030204" pitchFamily="18" charset="0"/>
                                    </a:rPr>
                                    <m:t>−</m:t>
                                  </m:r>
                                  <m:d>
                                    <m:dPr>
                                      <m:ctrlPr>
                                        <a:rPr lang="en-NL" sz="1100" i="1">
                                          <a:solidFill>
                                            <a:schemeClr val="tx1"/>
                                          </a:solidFill>
                                          <a:latin typeface="Cambria Math" panose="02040503050406030204" pitchFamily="18" charset="0"/>
                                        </a:rPr>
                                      </m:ctrlPr>
                                    </m:dPr>
                                    <m:e>
                                      <m:sSub>
                                        <m:sSubPr>
                                          <m:ctrlPr>
                                            <a:rPr lang="en-NL" sz="1100" i="1">
                                              <a:solidFill>
                                                <a:schemeClr val="tx1"/>
                                              </a:solidFill>
                                              <a:latin typeface="Cambria Math" panose="02040503050406030204" pitchFamily="18" charset="0"/>
                                            </a:rPr>
                                          </m:ctrlPr>
                                        </m:sSubPr>
                                        <m:e>
                                          <m:r>
                                            <a:rPr lang="en-NL" sz="1100" i="1">
                                              <a:solidFill>
                                                <a:schemeClr val="tx1"/>
                                              </a:solidFill>
                                              <a:latin typeface="Cambria Math" panose="02040503050406030204" pitchFamily="18" charset="0"/>
                                            </a:rPr>
                                            <m:t>𝐸</m:t>
                                          </m:r>
                                        </m:e>
                                        <m:sub>
                                          <m:r>
                                            <a:rPr lang="en-NL" sz="1100" i="1">
                                              <a:solidFill>
                                                <a:schemeClr val="tx1"/>
                                              </a:solidFill>
                                              <a:latin typeface="Cambria Math" panose="02040503050406030204" pitchFamily="18" charset="0"/>
                                            </a:rPr>
                                            <m:t>𝑎𝑐𝑡</m:t>
                                          </m:r>
                                          <m:r>
                                            <a:rPr lang="en-NL" sz="1100" i="0">
                                              <a:solidFill>
                                                <a:schemeClr val="tx1"/>
                                              </a:solidFill>
                                              <a:latin typeface="Cambria Math" panose="02040503050406030204" pitchFamily="18" charset="0"/>
                                            </a:rPr>
                                            <m:t>,</m:t>
                                          </m:r>
                                          <m:r>
                                            <a:rPr lang="en-NL" sz="1100" i="1">
                                              <a:solidFill>
                                                <a:schemeClr val="tx1"/>
                                              </a:solidFill>
                                              <a:latin typeface="Cambria Math" panose="02040503050406030204" pitchFamily="18" charset="0"/>
                                            </a:rPr>
                                            <m:t>𝑖</m:t>
                                          </m:r>
                                        </m:sub>
                                      </m:sSub>
                                      <m:r>
                                        <a:rPr lang="en-NL" sz="1100" i="0">
                                          <a:solidFill>
                                            <a:schemeClr val="tx1"/>
                                          </a:solidFill>
                                          <a:latin typeface="Cambria Math" panose="02040503050406030204" pitchFamily="18" charset="0"/>
                                        </a:rPr>
                                        <m:t>−</m:t>
                                      </m:r>
                                      <m:sSub>
                                        <m:sSubPr>
                                          <m:ctrlPr>
                                            <a:rPr lang="en-NL" sz="1100" i="1">
                                              <a:solidFill>
                                                <a:schemeClr val="tx1"/>
                                              </a:solidFill>
                                              <a:latin typeface="Cambria Math" panose="02040503050406030204" pitchFamily="18" charset="0"/>
                                            </a:rPr>
                                          </m:ctrlPr>
                                        </m:sSubPr>
                                        <m:e>
                                          <m:r>
                                            <a:rPr lang="en-NL" sz="1100" i="1">
                                              <a:solidFill>
                                                <a:schemeClr val="tx1"/>
                                              </a:solidFill>
                                              <a:latin typeface="Cambria Math" panose="02040503050406030204" pitchFamily="18" charset="0"/>
                                            </a:rPr>
                                            <m:t>𝐸</m:t>
                                          </m:r>
                                        </m:e>
                                        <m:sub>
                                          <m:r>
                                            <a:rPr lang="en-NL" sz="1100" i="1">
                                              <a:solidFill>
                                                <a:schemeClr val="tx1"/>
                                              </a:solidFill>
                                              <a:latin typeface="Cambria Math" panose="02040503050406030204" pitchFamily="18" charset="0"/>
                                            </a:rPr>
                                            <m:t>𝑎𝑑𝑠</m:t>
                                          </m:r>
                                          <m:r>
                                            <a:rPr lang="en-NL" sz="1100" i="0">
                                              <a:solidFill>
                                                <a:schemeClr val="tx1"/>
                                              </a:solidFill>
                                              <a:latin typeface="Cambria Math" panose="02040503050406030204" pitchFamily="18" charset="0"/>
                                            </a:rPr>
                                            <m:t>,</m:t>
                                          </m:r>
                                          <m:r>
                                            <a:rPr lang="en-NL" sz="1100" i="1">
                                              <a:solidFill>
                                                <a:schemeClr val="tx1"/>
                                              </a:solidFill>
                                              <a:latin typeface="Cambria Math" panose="02040503050406030204" pitchFamily="18" charset="0"/>
                                            </a:rPr>
                                            <m:t>𝑖</m:t>
                                          </m:r>
                                        </m:sub>
                                      </m:sSub>
                                    </m:e>
                                  </m:d>
                                </m:num>
                                <m:den>
                                  <m:r>
                                    <a:rPr lang="en-NL" sz="1100" i="1">
                                      <a:solidFill>
                                        <a:schemeClr val="tx1"/>
                                      </a:solidFill>
                                      <a:latin typeface="Cambria Math" panose="02040503050406030204" pitchFamily="18" charset="0"/>
                                    </a:rPr>
                                    <m:t>𝑅𝑇</m:t>
                                  </m:r>
                                </m:den>
                              </m:f>
                            </m:e>
                          </m:d>
                        </m:e>
                      </m:func>
                    </m:oMath>
                  </m:oMathPara>
                </a14:m>
                <a:endParaRPr lang="en-NL" sz="1100" dirty="0"/>
              </a:p>
            </p:txBody>
          </p:sp>
        </mc:Choice>
        <mc:Fallback>
          <p:sp>
            <p:nvSpPr>
              <p:cNvPr id="30" name="TextBox 29">
                <a:extLst>
                  <a:ext uri="{FF2B5EF4-FFF2-40B4-BE49-F238E27FC236}">
                    <a16:creationId xmlns:a16="http://schemas.microsoft.com/office/drawing/2014/main" id="{01411816-E194-E0AC-8E9C-D5114DC492CB}"/>
                  </a:ext>
                </a:extLst>
              </p:cNvPr>
              <p:cNvSpPr txBox="1">
                <a:spLocks noRot="1" noChangeAspect="1" noMove="1" noResize="1" noEditPoints="1" noAdjustHandles="1" noChangeArrowheads="1" noChangeShapeType="1" noTextEdit="1"/>
              </p:cNvSpPr>
              <p:nvPr/>
            </p:nvSpPr>
            <p:spPr>
              <a:xfrm>
                <a:off x="2907171" y="3069833"/>
                <a:ext cx="2787226" cy="483915"/>
              </a:xfrm>
              <a:prstGeom prst="rect">
                <a:avLst/>
              </a:prstGeom>
              <a:blipFill>
                <a:blip r:embed="rId7"/>
                <a:stretch>
                  <a:fillRect/>
                </a:stretch>
              </a:blipFill>
            </p:spPr>
            <p:txBody>
              <a:bodyPr/>
              <a:lstStyle/>
              <a:p>
                <a:r>
                  <a:rPr lang="en-NL">
                    <a:noFill/>
                  </a:rPr>
                  <a:t> </a:t>
                </a:r>
              </a:p>
            </p:txBody>
          </p:sp>
        </mc:Fallback>
      </mc:AlternateContent>
      <p:sp>
        <p:nvSpPr>
          <p:cNvPr id="32" name="Arrow: Down 31">
            <a:extLst>
              <a:ext uri="{FF2B5EF4-FFF2-40B4-BE49-F238E27FC236}">
                <a16:creationId xmlns:a16="http://schemas.microsoft.com/office/drawing/2014/main" id="{2A5F66A1-E820-4569-4EC9-BEB77C4DE4BA}"/>
              </a:ext>
            </a:extLst>
          </p:cNvPr>
          <p:cNvSpPr/>
          <p:nvPr/>
        </p:nvSpPr>
        <p:spPr>
          <a:xfrm>
            <a:off x="2070641" y="3563569"/>
            <a:ext cx="194153" cy="303437"/>
          </a:xfrm>
          <a:prstGeom prst="downArrow">
            <a:avLst/>
          </a:prstGeom>
          <a:solidFill>
            <a:srgbClr val="E1EBF5"/>
          </a:solidFill>
          <a:ln>
            <a:solidFill>
              <a:srgbClr val="26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Arrow: Down 32">
            <a:extLst>
              <a:ext uri="{FF2B5EF4-FFF2-40B4-BE49-F238E27FC236}">
                <a16:creationId xmlns:a16="http://schemas.microsoft.com/office/drawing/2014/main" id="{78EF51D2-A6B9-1987-5DA3-BBC7383067C6}"/>
              </a:ext>
            </a:extLst>
          </p:cNvPr>
          <p:cNvSpPr/>
          <p:nvPr/>
        </p:nvSpPr>
        <p:spPr>
          <a:xfrm>
            <a:off x="4474923" y="3569833"/>
            <a:ext cx="194153" cy="303437"/>
          </a:xfrm>
          <a:prstGeom prst="downArrow">
            <a:avLst/>
          </a:prstGeom>
          <a:solidFill>
            <a:srgbClr val="E1EBF5"/>
          </a:solidFill>
          <a:ln>
            <a:solidFill>
              <a:srgbClr val="26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Arrow: Down 33">
            <a:extLst>
              <a:ext uri="{FF2B5EF4-FFF2-40B4-BE49-F238E27FC236}">
                <a16:creationId xmlns:a16="http://schemas.microsoft.com/office/drawing/2014/main" id="{55132568-D7F1-498D-C3AC-0D0608202262}"/>
              </a:ext>
            </a:extLst>
          </p:cNvPr>
          <p:cNvSpPr/>
          <p:nvPr/>
        </p:nvSpPr>
        <p:spPr>
          <a:xfrm>
            <a:off x="7018045" y="3591662"/>
            <a:ext cx="194153" cy="303437"/>
          </a:xfrm>
          <a:prstGeom prst="downArrow">
            <a:avLst/>
          </a:prstGeom>
          <a:solidFill>
            <a:srgbClr val="E1EBF5"/>
          </a:solidFill>
          <a:ln>
            <a:solidFill>
              <a:srgbClr val="26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Right Brace 34">
            <a:extLst>
              <a:ext uri="{FF2B5EF4-FFF2-40B4-BE49-F238E27FC236}">
                <a16:creationId xmlns:a16="http://schemas.microsoft.com/office/drawing/2014/main" id="{D7F1E4D0-FCB6-4A64-C357-E5DE3899980C}"/>
              </a:ext>
            </a:extLst>
          </p:cNvPr>
          <p:cNvSpPr/>
          <p:nvPr/>
        </p:nvSpPr>
        <p:spPr>
          <a:xfrm rot="5400000">
            <a:off x="4330609" y="-629698"/>
            <a:ext cx="198844" cy="7248415"/>
          </a:xfrm>
          <a:prstGeom prst="rightBrace">
            <a:avLst>
              <a:gd name="adj1" fmla="val 45412"/>
              <a:gd name="adj2" fmla="val 48956"/>
            </a:avLst>
          </a:prstGeom>
          <a:ln>
            <a:solidFill>
              <a:srgbClr val="2654D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NL"/>
          </a:p>
        </p:txBody>
      </p:sp>
      <p:sp>
        <p:nvSpPr>
          <p:cNvPr id="36" name="Rectangle 35">
            <a:extLst>
              <a:ext uri="{FF2B5EF4-FFF2-40B4-BE49-F238E27FC236}">
                <a16:creationId xmlns:a16="http://schemas.microsoft.com/office/drawing/2014/main" id="{9EBFDF1C-041F-6B12-A8C5-9177C00BCA6A}"/>
              </a:ext>
            </a:extLst>
          </p:cNvPr>
          <p:cNvSpPr/>
          <p:nvPr/>
        </p:nvSpPr>
        <p:spPr>
          <a:xfrm>
            <a:off x="4172621" y="3093932"/>
            <a:ext cx="939452" cy="252689"/>
          </a:xfrm>
          <a:prstGeom prst="rect">
            <a:avLst/>
          </a:prstGeom>
          <a:noFill/>
          <a:ln>
            <a:solidFill>
              <a:srgbClr val="26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8" name="Straight Connector 37">
            <a:extLst>
              <a:ext uri="{FF2B5EF4-FFF2-40B4-BE49-F238E27FC236}">
                <a16:creationId xmlns:a16="http://schemas.microsoft.com/office/drawing/2014/main" id="{A2EA4CE3-50A6-088F-9F03-34CCF83EBC06}"/>
              </a:ext>
            </a:extLst>
          </p:cNvPr>
          <p:cNvCxnSpPr>
            <a:cxnSpLocks/>
          </p:cNvCxnSpPr>
          <p:nvPr/>
        </p:nvCxnSpPr>
        <p:spPr>
          <a:xfrm>
            <a:off x="2107919" y="3557656"/>
            <a:ext cx="5068856" cy="26341"/>
          </a:xfrm>
          <a:prstGeom prst="line">
            <a:avLst/>
          </a:prstGeom>
          <a:ln>
            <a:solidFill>
              <a:srgbClr val="2654D4"/>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91419DB0-1A98-2ECB-1890-3B712B1B9826}"/>
                  </a:ext>
                </a:extLst>
              </p:cNvPr>
              <p:cNvSpPr txBox="1"/>
              <p:nvPr/>
            </p:nvSpPr>
            <p:spPr>
              <a:xfrm>
                <a:off x="1297264" y="3830788"/>
                <a:ext cx="1733830" cy="2747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NL" sz="1050" i="1" smtClean="0">
                              <a:solidFill>
                                <a:schemeClr val="tx1"/>
                              </a:solidFill>
                              <a:latin typeface="Cambria Math" panose="02040503050406030204" pitchFamily="18" charset="0"/>
                            </a:rPr>
                          </m:ctrlPr>
                        </m:dPr>
                        <m:e>
                          <m:sSub>
                            <m:sSubPr>
                              <m:ctrlPr>
                                <a:rPr lang="en-NL" sz="1050" i="1">
                                  <a:solidFill>
                                    <a:schemeClr val="tx1"/>
                                  </a:solidFill>
                                  <a:latin typeface="Cambria Math" panose="02040503050406030204" pitchFamily="18" charset="0"/>
                                </a:rPr>
                              </m:ctrlPr>
                            </m:sSubPr>
                            <m:e>
                              <m:r>
                                <a:rPr lang="en-NL" sz="1050" i="1">
                                  <a:solidFill>
                                    <a:schemeClr val="tx1"/>
                                  </a:solidFill>
                                  <a:latin typeface="Cambria Math" panose="02040503050406030204" pitchFamily="18" charset="0"/>
                                </a:rPr>
                                <m:t>𝐸</m:t>
                              </m:r>
                            </m:e>
                            <m:sub>
                              <m:r>
                                <a:rPr lang="en-NL" sz="1050" i="1">
                                  <a:solidFill>
                                    <a:schemeClr val="tx1"/>
                                  </a:solidFill>
                                  <a:latin typeface="Cambria Math" panose="02040503050406030204" pitchFamily="18" charset="0"/>
                                </a:rPr>
                                <m:t>𝑎𝑐𝑡</m:t>
                              </m:r>
                              <m:r>
                                <a:rPr lang="en-NL" sz="1050" i="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𝑁𝐻</m:t>
                              </m:r>
                              <m:r>
                                <a:rPr lang="en-US" sz="1050" b="0" i="1" smtClean="0">
                                  <a:solidFill>
                                    <a:schemeClr val="tx1"/>
                                  </a:solidFill>
                                  <a:latin typeface="Cambria Math" panose="02040503050406030204" pitchFamily="18" charset="0"/>
                                </a:rPr>
                                <m:t>3</m:t>
                              </m:r>
                            </m:sub>
                          </m:sSub>
                          <m:r>
                            <a:rPr lang="en-NL" sz="1050" i="0">
                              <a:solidFill>
                                <a:schemeClr val="tx1"/>
                              </a:solidFill>
                              <a:latin typeface="Cambria Math" panose="02040503050406030204" pitchFamily="18" charset="0"/>
                            </a:rPr>
                            <m:t>−</m:t>
                          </m:r>
                          <m:sSub>
                            <m:sSubPr>
                              <m:ctrlPr>
                                <a:rPr lang="en-NL" sz="1050" i="1">
                                  <a:solidFill>
                                    <a:schemeClr val="tx1"/>
                                  </a:solidFill>
                                  <a:latin typeface="Cambria Math" panose="02040503050406030204" pitchFamily="18" charset="0"/>
                                </a:rPr>
                              </m:ctrlPr>
                            </m:sSubPr>
                            <m:e>
                              <m:r>
                                <a:rPr lang="en-NL" sz="1050" i="1">
                                  <a:solidFill>
                                    <a:schemeClr val="tx1"/>
                                  </a:solidFill>
                                  <a:latin typeface="Cambria Math" panose="02040503050406030204" pitchFamily="18" charset="0"/>
                                </a:rPr>
                                <m:t>𝐸</m:t>
                              </m:r>
                            </m:e>
                            <m:sub>
                              <m:r>
                                <a:rPr lang="en-NL" sz="1050" i="1">
                                  <a:solidFill>
                                    <a:schemeClr val="tx1"/>
                                  </a:solidFill>
                                  <a:latin typeface="Cambria Math" panose="02040503050406030204" pitchFamily="18" charset="0"/>
                                </a:rPr>
                                <m:t>𝑎𝑑𝑠</m:t>
                              </m:r>
                              <m:r>
                                <a:rPr lang="en-NL" sz="1050" i="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𝑁𝐻</m:t>
                              </m:r>
                              <m:r>
                                <a:rPr lang="en-US" sz="1050" b="0" i="1" smtClean="0">
                                  <a:solidFill>
                                    <a:schemeClr val="tx1"/>
                                  </a:solidFill>
                                  <a:latin typeface="Cambria Math" panose="02040503050406030204" pitchFamily="18" charset="0"/>
                                </a:rPr>
                                <m:t>3</m:t>
                              </m:r>
                            </m:sub>
                          </m:sSub>
                        </m:e>
                      </m:d>
                      <m:r>
                        <a:rPr lang="en-US" sz="1050" b="0" i="0" smtClean="0">
                          <a:solidFill>
                            <a:schemeClr val="tx1"/>
                          </a:solidFill>
                          <a:latin typeface="Cambria Math" panose="02040503050406030204" pitchFamily="18" charset="0"/>
                        </a:rPr>
                        <m:t>&lt;0</m:t>
                      </m:r>
                    </m:oMath>
                  </m:oMathPara>
                </a14:m>
                <a:endParaRPr lang="en-NL" sz="1050" dirty="0"/>
              </a:p>
            </p:txBody>
          </p:sp>
        </mc:Choice>
        <mc:Fallback>
          <p:sp>
            <p:nvSpPr>
              <p:cNvPr id="44" name="TextBox 43">
                <a:extLst>
                  <a:ext uri="{FF2B5EF4-FFF2-40B4-BE49-F238E27FC236}">
                    <a16:creationId xmlns:a16="http://schemas.microsoft.com/office/drawing/2014/main" id="{91419DB0-1A98-2ECB-1890-3B712B1B9826}"/>
                  </a:ext>
                </a:extLst>
              </p:cNvPr>
              <p:cNvSpPr txBox="1">
                <a:spLocks noRot="1" noChangeAspect="1" noMove="1" noResize="1" noEditPoints="1" noAdjustHandles="1" noChangeArrowheads="1" noChangeShapeType="1" noTextEdit="1"/>
              </p:cNvSpPr>
              <p:nvPr/>
            </p:nvSpPr>
            <p:spPr>
              <a:xfrm>
                <a:off x="1297264" y="3830788"/>
                <a:ext cx="1733830" cy="274755"/>
              </a:xfrm>
              <a:prstGeom prst="rect">
                <a:avLst/>
              </a:prstGeom>
              <a:blipFill>
                <a:blip r:embed="rId8"/>
                <a:stretch>
                  <a:fillRect/>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9E9F8897-16D0-1497-4DDD-4750DEFC007D}"/>
                  </a:ext>
                </a:extLst>
              </p:cNvPr>
              <p:cNvSpPr txBox="1"/>
              <p:nvPr/>
            </p:nvSpPr>
            <p:spPr>
              <a:xfrm>
                <a:off x="3788813" y="3861037"/>
                <a:ext cx="1616369" cy="2747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NL" sz="1050" i="1" smtClean="0">
                              <a:solidFill>
                                <a:schemeClr val="tx1"/>
                              </a:solidFill>
                              <a:latin typeface="Cambria Math" panose="02040503050406030204" pitchFamily="18" charset="0"/>
                            </a:rPr>
                          </m:ctrlPr>
                        </m:dPr>
                        <m:e>
                          <m:sSub>
                            <m:sSubPr>
                              <m:ctrlPr>
                                <a:rPr lang="en-NL" sz="1050" i="1">
                                  <a:solidFill>
                                    <a:schemeClr val="tx1"/>
                                  </a:solidFill>
                                  <a:latin typeface="Cambria Math" panose="02040503050406030204" pitchFamily="18" charset="0"/>
                                </a:rPr>
                              </m:ctrlPr>
                            </m:sSubPr>
                            <m:e>
                              <m:r>
                                <a:rPr lang="en-NL" sz="1050" i="1">
                                  <a:solidFill>
                                    <a:schemeClr val="tx1"/>
                                  </a:solidFill>
                                  <a:latin typeface="Cambria Math" panose="02040503050406030204" pitchFamily="18" charset="0"/>
                                </a:rPr>
                                <m:t>𝐸</m:t>
                              </m:r>
                            </m:e>
                            <m:sub>
                              <m:r>
                                <a:rPr lang="en-NL" sz="1050" i="1">
                                  <a:solidFill>
                                    <a:schemeClr val="tx1"/>
                                  </a:solidFill>
                                  <a:latin typeface="Cambria Math" panose="02040503050406030204" pitchFamily="18" charset="0"/>
                                </a:rPr>
                                <m:t>𝑎𝑐𝑡</m:t>
                              </m:r>
                              <m:r>
                                <a:rPr lang="en-NL" sz="1050" i="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𝐻</m:t>
                              </m:r>
                              <m:r>
                                <a:rPr lang="en-US" sz="1050" b="0" i="1" smtClean="0">
                                  <a:solidFill>
                                    <a:schemeClr val="tx1"/>
                                  </a:solidFill>
                                  <a:latin typeface="Cambria Math" panose="02040503050406030204" pitchFamily="18" charset="0"/>
                                </a:rPr>
                                <m:t>2</m:t>
                              </m:r>
                            </m:sub>
                          </m:sSub>
                          <m:r>
                            <a:rPr lang="en-NL" sz="1050" i="0">
                              <a:solidFill>
                                <a:schemeClr val="tx1"/>
                              </a:solidFill>
                              <a:latin typeface="Cambria Math" panose="02040503050406030204" pitchFamily="18" charset="0"/>
                            </a:rPr>
                            <m:t>−</m:t>
                          </m:r>
                          <m:sSub>
                            <m:sSubPr>
                              <m:ctrlPr>
                                <a:rPr lang="en-NL" sz="1050" i="1">
                                  <a:solidFill>
                                    <a:schemeClr val="tx1"/>
                                  </a:solidFill>
                                  <a:latin typeface="Cambria Math" panose="02040503050406030204" pitchFamily="18" charset="0"/>
                                </a:rPr>
                              </m:ctrlPr>
                            </m:sSubPr>
                            <m:e>
                              <m:r>
                                <a:rPr lang="en-NL" sz="1050" i="1">
                                  <a:solidFill>
                                    <a:schemeClr val="tx1"/>
                                  </a:solidFill>
                                  <a:latin typeface="Cambria Math" panose="02040503050406030204" pitchFamily="18" charset="0"/>
                                </a:rPr>
                                <m:t>𝐸</m:t>
                              </m:r>
                            </m:e>
                            <m:sub>
                              <m:r>
                                <a:rPr lang="en-NL" sz="1050" i="1">
                                  <a:solidFill>
                                    <a:schemeClr val="tx1"/>
                                  </a:solidFill>
                                  <a:latin typeface="Cambria Math" panose="02040503050406030204" pitchFamily="18" charset="0"/>
                                </a:rPr>
                                <m:t>𝑎𝑑𝑠</m:t>
                              </m:r>
                              <m:r>
                                <a:rPr lang="en-NL" sz="1050" i="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𝐻</m:t>
                              </m:r>
                              <m:r>
                                <a:rPr lang="en-US" sz="1050" b="0" i="1" smtClean="0">
                                  <a:solidFill>
                                    <a:schemeClr val="tx1"/>
                                  </a:solidFill>
                                  <a:latin typeface="Cambria Math" panose="02040503050406030204" pitchFamily="18" charset="0"/>
                                </a:rPr>
                                <m:t>2</m:t>
                              </m:r>
                            </m:sub>
                          </m:sSub>
                        </m:e>
                      </m:d>
                      <m:r>
                        <a:rPr lang="en-US" sz="1050" b="0" i="0" smtClean="0">
                          <a:solidFill>
                            <a:schemeClr val="tx1"/>
                          </a:solidFill>
                          <a:latin typeface="Cambria Math" panose="02040503050406030204" pitchFamily="18" charset="0"/>
                        </a:rPr>
                        <m:t>&lt;0</m:t>
                      </m:r>
                    </m:oMath>
                  </m:oMathPara>
                </a14:m>
                <a:endParaRPr lang="en-NL" sz="1050" dirty="0"/>
              </a:p>
            </p:txBody>
          </p:sp>
        </mc:Choice>
        <mc:Fallback>
          <p:sp>
            <p:nvSpPr>
              <p:cNvPr id="45" name="TextBox 44">
                <a:extLst>
                  <a:ext uri="{FF2B5EF4-FFF2-40B4-BE49-F238E27FC236}">
                    <a16:creationId xmlns:a16="http://schemas.microsoft.com/office/drawing/2014/main" id="{9E9F8897-16D0-1497-4DDD-4750DEFC007D}"/>
                  </a:ext>
                </a:extLst>
              </p:cNvPr>
              <p:cNvSpPr txBox="1">
                <a:spLocks noRot="1" noChangeAspect="1" noMove="1" noResize="1" noEditPoints="1" noAdjustHandles="1" noChangeArrowheads="1" noChangeShapeType="1" noTextEdit="1"/>
              </p:cNvSpPr>
              <p:nvPr/>
            </p:nvSpPr>
            <p:spPr>
              <a:xfrm>
                <a:off x="3788813" y="3861037"/>
                <a:ext cx="1616369" cy="274755"/>
              </a:xfrm>
              <a:prstGeom prst="rect">
                <a:avLst/>
              </a:prstGeom>
              <a:blipFill>
                <a:blip r:embed="rId9"/>
                <a:stretch>
                  <a:fillRect/>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81187B1D-6286-88A3-4130-68F147D81141}"/>
                  </a:ext>
                </a:extLst>
              </p:cNvPr>
              <p:cNvSpPr txBox="1"/>
              <p:nvPr/>
            </p:nvSpPr>
            <p:spPr>
              <a:xfrm>
                <a:off x="6236288" y="3867006"/>
                <a:ext cx="1728908" cy="2747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NL" sz="1050" i="1" smtClean="0">
                              <a:solidFill>
                                <a:schemeClr val="tx1"/>
                              </a:solidFill>
                              <a:latin typeface="Cambria Math" panose="02040503050406030204" pitchFamily="18" charset="0"/>
                            </a:rPr>
                          </m:ctrlPr>
                        </m:dPr>
                        <m:e>
                          <m:sSub>
                            <m:sSubPr>
                              <m:ctrlPr>
                                <a:rPr lang="en-NL" sz="1050" i="1">
                                  <a:solidFill>
                                    <a:schemeClr val="tx1"/>
                                  </a:solidFill>
                                  <a:latin typeface="Cambria Math" panose="02040503050406030204" pitchFamily="18" charset="0"/>
                                </a:rPr>
                              </m:ctrlPr>
                            </m:sSubPr>
                            <m:e>
                              <m:r>
                                <a:rPr lang="en-NL" sz="1050" i="1">
                                  <a:solidFill>
                                    <a:schemeClr val="tx1"/>
                                  </a:solidFill>
                                  <a:latin typeface="Cambria Math" panose="02040503050406030204" pitchFamily="18" charset="0"/>
                                </a:rPr>
                                <m:t>𝐸</m:t>
                              </m:r>
                            </m:e>
                            <m:sub>
                              <m:r>
                                <a:rPr lang="en-NL" sz="1050" i="1">
                                  <a:solidFill>
                                    <a:schemeClr val="tx1"/>
                                  </a:solidFill>
                                  <a:latin typeface="Cambria Math" panose="02040503050406030204" pitchFamily="18" charset="0"/>
                                </a:rPr>
                                <m:t>𝑎𝑐𝑡</m:t>
                              </m:r>
                              <m:r>
                                <a:rPr lang="en-NL" sz="1050" i="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𝐻𝑒</m:t>
                              </m:r>
                            </m:sub>
                          </m:sSub>
                          <m:r>
                            <a:rPr lang="en-NL" sz="1050" i="0">
                              <a:solidFill>
                                <a:schemeClr val="tx1"/>
                              </a:solidFill>
                              <a:latin typeface="Cambria Math" panose="02040503050406030204" pitchFamily="18" charset="0"/>
                            </a:rPr>
                            <m:t>−</m:t>
                          </m:r>
                          <m:sSub>
                            <m:sSubPr>
                              <m:ctrlPr>
                                <a:rPr lang="en-NL" sz="1050" i="1">
                                  <a:solidFill>
                                    <a:schemeClr val="tx1"/>
                                  </a:solidFill>
                                  <a:latin typeface="Cambria Math" panose="02040503050406030204" pitchFamily="18" charset="0"/>
                                </a:rPr>
                              </m:ctrlPr>
                            </m:sSubPr>
                            <m:e>
                              <m:r>
                                <a:rPr lang="en-NL" sz="1050" i="1">
                                  <a:solidFill>
                                    <a:schemeClr val="tx1"/>
                                  </a:solidFill>
                                  <a:latin typeface="Cambria Math" panose="02040503050406030204" pitchFamily="18" charset="0"/>
                                </a:rPr>
                                <m:t>𝐸</m:t>
                              </m:r>
                            </m:e>
                            <m:sub>
                              <m:r>
                                <a:rPr lang="en-NL" sz="1050" i="1">
                                  <a:solidFill>
                                    <a:schemeClr val="tx1"/>
                                  </a:solidFill>
                                  <a:latin typeface="Cambria Math" panose="02040503050406030204" pitchFamily="18" charset="0"/>
                                </a:rPr>
                                <m:t>𝑎𝑑𝑠</m:t>
                              </m:r>
                              <m:r>
                                <a:rPr lang="en-NL" sz="1050" i="0">
                                  <a:solidFill>
                                    <a:schemeClr val="tx1"/>
                                  </a:solidFill>
                                  <a:latin typeface="Cambria Math" panose="02040503050406030204" pitchFamily="18" charset="0"/>
                                </a:rPr>
                                <m:t>,</m:t>
                              </m:r>
                              <m:r>
                                <a:rPr lang="en-US" sz="1050" b="0" i="1" smtClean="0">
                                  <a:solidFill>
                                    <a:schemeClr val="tx1"/>
                                  </a:solidFill>
                                  <a:latin typeface="Cambria Math" panose="02040503050406030204" pitchFamily="18" charset="0"/>
                                </a:rPr>
                                <m:t>𝐻𝑒</m:t>
                              </m:r>
                            </m:sub>
                          </m:sSub>
                        </m:e>
                      </m:d>
                      <m:r>
                        <a:rPr lang="en-US" sz="1050" b="0" i="0" smtClean="0">
                          <a:solidFill>
                            <a:schemeClr val="tx1"/>
                          </a:solidFill>
                          <a:latin typeface="Cambria Math" panose="02040503050406030204" pitchFamily="18" charset="0"/>
                        </a:rPr>
                        <m:t>&gt;0</m:t>
                      </m:r>
                    </m:oMath>
                  </m:oMathPara>
                </a14:m>
                <a:endParaRPr lang="en-NL" sz="1050" dirty="0"/>
              </a:p>
            </p:txBody>
          </p:sp>
        </mc:Choice>
        <mc:Fallback>
          <p:sp>
            <p:nvSpPr>
              <p:cNvPr id="46" name="TextBox 45">
                <a:extLst>
                  <a:ext uri="{FF2B5EF4-FFF2-40B4-BE49-F238E27FC236}">
                    <a16:creationId xmlns:a16="http://schemas.microsoft.com/office/drawing/2014/main" id="{81187B1D-6286-88A3-4130-68F147D81141}"/>
                  </a:ext>
                </a:extLst>
              </p:cNvPr>
              <p:cNvSpPr txBox="1">
                <a:spLocks noRot="1" noChangeAspect="1" noMove="1" noResize="1" noEditPoints="1" noAdjustHandles="1" noChangeArrowheads="1" noChangeShapeType="1" noTextEdit="1"/>
              </p:cNvSpPr>
              <p:nvPr/>
            </p:nvSpPr>
            <p:spPr>
              <a:xfrm>
                <a:off x="6236288" y="3867006"/>
                <a:ext cx="1728908" cy="274755"/>
              </a:xfrm>
              <a:prstGeom prst="rect">
                <a:avLst/>
              </a:prstGeom>
              <a:blipFill>
                <a:blip r:embed="rId10"/>
                <a:stretch>
                  <a:fillRect/>
                </a:stretch>
              </a:blipFill>
            </p:spPr>
            <p:txBody>
              <a:bodyPr/>
              <a:lstStyle/>
              <a:p>
                <a:r>
                  <a:rPr lang="en-NL">
                    <a:noFill/>
                  </a:rPr>
                  <a:t> </a:t>
                </a:r>
              </a:p>
            </p:txBody>
          </p:sp>
        </mc:Fallback>
      </mc:AlternateContent>
      <p:sp>
        <p:nvSpPr>
          <p:cNvPr id="47" name="TextBox 46">
            <a:extLst>
              <a:ext uri="{FF2B5EF4-FFF2-40B4-BE49-F238E27FC236}">
                <a16:creationId xmlns:a16="http://schemas.microsoft.com/office/drawing/2014/main" id="{F3B7BA00-F524-1FD8-2D29-D503BCB371CF}"/>
              </a:ext>
            </a:extLst>
          </p:cNvPr>
          <p:cNvSpPr txBox="1"/>
          <p:nvPr/>
        </p:nvSpPr>
        <p:spPr>
          <a:xfrm>
            <a:off x="1551516" y="4095763"/>
            <a:ext cx="1112805" cy="276999"/>
          </a:xfrm>
          <a:prstGeom prst="rect">
            <a:avLst/>
          </a:prstGeom>
          <a:noFill/>
        </p:spPr>
        <p:txBody>
          <a:bodyPr wrap="none" rtlCol="0">
            <a:spAutoFit/>
          </a:bodyPr>
          <a:lstStyle/>
          <a:p>
            <a:r>
              <a:rPr lang="en-US"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AD dominant</a:t>
            </a:r>
            <a:endParaRPr lang="en-NL"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49" name="TextBox 48">
            <a:extLst>
              <a:ext uri="{FF2B5EF4-FFF2-40B4-BE49-F238E27FC236}">
                <a16:creationId xmlns:a16="http://schemas.microsoft.com/office/drawing/2014/main" id="{A45F8CC1-8CD9-F2E2-6B2F-F5B5771E0C93}"/>
              </a:ext>
            </a:extLst>
          </p:cNvPr>
          <p:cNvSpPr txBox="1"/>
          <p:nvPr/>
        </p:nvSpPr>
        <p:spPr>
          <a:xfrm>
            <a:off x="4033123" y="4095762"/>
            <a:ext cx="1112805" cy="276999"/>
          </a:xfrm>
          <a:prstGeom prst="rect">
            <a:avLst/>
          </a:prstGeom>
          <a:noFill/>
        </p:spPr>
        <p:txBody>
          <a:bodyPr wrap="none" rtlCol="0">
            <a:spAutoFit/>
          </a:bodyPr>
          <a:lstStyle/>
          <a:p>
            <a:r>
              <a:rPr lang="en-US"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AD dominant</a:t>
            </a:r>
            <a:endParaRPr lang="en-NL"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50" name="TextBox 49">
            <a:extLst>
              <a:ext uri="{FF2B5EF4-FFF2-40B4-BE49-F238E27FC236}">
                <a16:creationId xmlns:a16="http://schemas.microsoft.com/office/drawing/2014/main" id="{252842DA-22A3-19DB-1D58-8A5C5DEB5B24}"/>
              </a:ext>
            </a:extLst>
          </p:cNvPr>
          <p:cNvSpPr txBox="1"/>
          <p:nvPr/>
        </p:nvSpPr>
        <p:spPr>
          <a:xfrm>
            <a:off x="6564629" y="4084230"/>
            <a:ext cx="1109599" cy="276999"/>
          </a:xfrm>
          <a:prstGeom prst="rect">
            <a:avLst/>
          </a:prstGeom>
          <a:noFill/>
        </p:spPr>
        <p:txBody>
          <a:bodyPr wrap="none" rtlCol="0">
            <a:spAutoFit/>
          </a:bodyPr>
          <a:lstStyle/>
          <a:p>
            <a:r>
              <a:rPr lang="en-US"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MS dominant</a:t>
            </a:r>
            <a:endParaRPr lang="en-NL"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4924072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P spid="33" grpId="0" animBg="1"/>
      <p:bldP spid="34" grpId="0" animBg="1"/>
      <p:bldP spid="35" grpId="0" animBg="1"/>
      <p:bldP spid="36" grpId="0" animBg="1"/>
      <p:bldP spid="44" grpId="0"/>
      <p:bldP spid="45" grpId="0"/>
      <p:bldP spid="46" grpId="0"/>
      <p:bldP spid="47"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11</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211135"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Results and discussion</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15" name="Picture 14">
            <a:extLst>
              <a:ext uri="{FF2B5EF4-FFF2-40B4-BE49-F238E27FC236}">
                <a16:creationId xmlns:a16="http://schemas.microsoft.com/office/drawing/2014/main" id="{4ED19366-AD21-E6A2-6DCF-754EEE4F6276}"/>
              </a:ext>
            </a:extLst>
          </p:cNvPr>
          <p:cNvPicPr>
            <a:picLocks noChangeAspect="1"/>
          </p:cNvPicPr>
          <p:nvPr/>
        </p:nvPicPr>
        <p:blipFill>
          <a:blip r:embed="rId4"/>
          <a:stretch>
            <a:fillRect/>
          </a:stretch>
        </p:blipFill>
        <p:spPr>
          <a:xfrm>
            <a:off x="583359" y="1093223"/>
            <a:ext cx="2486187" cy="1800000"/>
          </a:xfrm>
          <a:prstGeom prst="rect">
            <a:avLst/>
          </a:prstGeom>
        </p:spPr>
      </p:pic>
      <p:pic>
        <p:nvPicPr>
          <p:cNvPr id="19" name="Picture 18">
            <a:extLst>
              <a:ext uri="{FF2B5EF4-FFF2-40B4-BE49-F238E27FC236}">
                <a16:creationId xmlns:a16="http://schemas.microsoft.com/office/drawing/2014/main" id="{E4AD07EE-B97C-B8D2-B93E-0EC63AE7843C}"/>
              </a:ext>
            </a:extLst>
          </p:cNvPr>
          <p:cNvPicPr>
            <a:picLocks noChangeAspect="1"/>
          </p:cNvPicPr>
          <p:nvPr/>
        </p:nvPicPr>
        <p:blipFill>
          <a:blip r:embed="rId5"/>
          <a:stretch>
            <a:fillRect/>
          </a:stretch>
        </p:blipFill>
        <p:spPr>
          <a:xfrm>
            <a:off x="2695216" y="1116495"/>
            <a:ext cx="2486187" cy="1800000"/>
          </a:xfrm>
          <a:prstGeom prst="rect">
            <a:avLst/>
          </a:prstGeom>
        </p:spPr>
      </p:pic>
      <p:sp>
        <p:nvSpPr>
          <p:cNvPr id="20" name="TextBox 19">
            <a:extLst>
              <a:ext uri="{FF2B5EF4-FFF2-40B4-BE49-F238E27FC236}">
                <a16:creationId xmlns:a16="http://schemas.microsoft.com/office/drawing/2014/main" id="{9944F0BA-C5B0-B88C-2EE3-3F3CB727519E}"/>
              </a:ext>
            </a:extLst>
          </p:cNvPr>
          <p:cNvSpPr txBox="1"/>
          <p:nvPr/>
        </p:nvSpPr>
        <p:spPr>
          <a:xfrm>
            <a:off x="3116989" y="3336247"/>
            <a:ext cx="1276311" cy="276999"/>
          </a:xfrm>
          <a:prstGeom prst="rect">
            <a:avLst/>
          </a:prstGeom>
          <a:noFill/>
        </p:spPr>
        <p:txBody>
          <a:bodyPr wrap="none" rtlCol="0">
            <a:spAutoFit/>
          </a:bodyPr>
          <a:lstStyle/>
          <a:p>
            <a:r>
              <a:rPr lang="en-US" sz="1200" dirty="0">
                <a:latin typeface="Yu Mincho" panose="02020400000000000000" pitchFamily="18" charset="-128"/>
                <a:ea typeface="Yu Mincho" panose="02020400000000000000" pitchFamily="18" charset="-128"/>
              </a:rPr>
              <a:t>NH</a:t>
            </a:r>
            <a:r>
              <a:rPr lang="en-US" sz="1200" baseline="-25000" dirty="0">
                <a:latin typeface="Yu Mincho" panose="02020400000000000000" pitchFamily="18" charset="-128"/>
                <a:ea typeface="Yu Mincho" panose="02020400000000000000" pitchFamily="18" charset="-128"/>
              </a:rPr>
              <a:t>3 </a:t>
            </a:r>
            <a:r>
              <a:rPr lang="en-US" sz="1200" dirty="0">
                <a:latin typeface="Yu Mincho" panose="02020400000000000000" pitchFamily="18" charset="-128"/>
                <a:ea typeface="Yu Mincho" panose="02020400000000000000" pitchFamily="18" charset="-128"/>
              </a:rPr>
              <a:t> ~ He &lt; H</a:t>
            </a:r>
            <a:r>
              <a:rPr lang="en-US" sz="1200" baseline="-25000" dirty="0">
                <a:latin typeface="Yu Mincho" panose="02020400000000000000" pitchFamily="18" charset="-128"/>
                <a:ea typeface="Yu Mincho" panose="02020400000000000000" pitchFamily="18" charset="-128"/>
              </a:rPr>
              <a:t>2</a:t>
            </a:r>
            <a:endParaRPr lang="en-NL" sz="1200" baseline="-25000" dirty="0">
              <a:latin typeface="Yu Mincho" panose="02020400000000000000" pitchFamily="18" charset="-128"/>
              <a:ea typeface="Yu Mincho" panose="02020400000000000000" pitchFamily="18" charset="-128"/>
            </a:endParaRPr>
          </a:p>
        </p:txBody>
      </p:sp>
      <p:sp>
        <p:nvSpPr>
          <p:cNvPr id="21" name="TextBox 20">
            <a:extLst>
              <a:ext uri="{FF2B5EF4-FFF2-40B4-BE49-F238E27FC236}">
                <a16:creationId xmlns:a16="http://schemas.microsoft.com/office/drawing/2014/main" id="{D5971F31-AEEA-2990-09E0-0DD9B539535C}"/>
              </a:ext>
            </a:extLst>
          </p:cNvPr>
          <p:cNvSpPr txBox="1"/>
          <p:nvPr/>
        </p:nvSpPr>
        <p:spPr>
          <a:xfrm>
            <a:off x="3038389" y="3079899"/>
            <a:ext cx="1499128" cy="307777"/>
          </a:xfrm>
          <a:prstGeom prst="rect">
            <a:avLst/>
          </a:prstGeom>
          <a:noFill/>
        </p:spPr>
        <p:txBody>
          <a:bodyPr wrap="none" rtlCol="0">
            <a:spAutoFit/>
          </a:bodyPr>
          <a:lstStyle/>
          <a:p>
            <a:r>
              <a:rPr lang="en-US" sz="1400" dirty="0">
                <a:latin typeface="Yu Mincho" panose="02020400000000000000" pitchFamily="18" charset="-128"/>
                <a:ea typeface="Yu Mincho" panose="02020400000000000000" pitchFamily="18" charset="-128"/>
              </a:rPr>
              <a:t>Kinetic diameter</a:t>
            </a:r>
            <a:endParaRPr lang="en-NL" sz="1400" dirty="0">
              <a:latin typeface="Yu Mincho" panose="02020400000000000000" pitchFamily="18" charset="-128"/>
              <a:ea typeface="Yu Mincho" panose="02020400000000000000" pitchFamily="18" charset="-128"/>
            </a:endParaRPr>
          </a:p>
        </p:txBody>
      </p:sp>
      <p:sp>
        <p:nvSpPr>
          <p:cNvPr id="25" name="TextBox 24">
            <a:extLst>
              <a:ext uri="{FF2B5EF4-FFF2-40B4-BE49-F238E27FC236}">
                <a16:creationId xmlns:a16="http://schemas.microsoft.com/office/drawing/2014/main" id="{B1223864-8783-27B1-8D81-D57AD5E0E9D3}"/>
              </a:ext>
            </a:extLst>
          </p:cNvPr>
          <p:cNvSpPr txBox="1"/>
          <p:nvPr/>
        </p:nvSpPr>
        <p:spPr>
          <a:xfrm>
            <a:off x="2757163" y="3922785"/>
            <a:ext cx="1995961" cy="507831"/>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Interaction between pore walls and NH</a:t>
            </a:r>
            <a:r>
              <a:rPr lang="en-US" baseline="-25000" dirty="0">
                <a:latin typeface="Yu Mincho" panose="02020400000000000000" pitchFamily="18" charset="-128"/>
                <a:ea typeface="Yu Mincho" panose="02020400000000000000" pitchFamily="18" charset="-128"/>
              </a:rPr>
              <a:t>3</a:t>
            </a:r>
            <a:r>
              <a:rPr lang="en-US" dirty="0">
                <a:latin typeface="Yu Mincho" panose="02020400000000000000" pitchFamily="18" charset="-128"/>
                <a:ea typeface="Yu Mincho" panose="02020400000000000000" pitchFamily="18" charset="-128"/>
              </a:rPr>
              <a:t>-H</a:t>
            </a:r>
            <a:r>
              <a:rPr lang="en-US" baseline="-25000" dirty="0">
                <a:latin typeface="Yu Mincho" panose="02020400000000000000" pitchFamily="18" charset="-128"/>
                <a:ea typeface="Yu Mincho" panose="02020400000000000000" pitchFamily="18" charset="-128"/>
              </a:rPr>
              <a:t>2</a:t>
            </a:r>
            <a:endParaRPr lang="en-NL" baseline="-25000" dirty="0">
              <a:latin typeface="Yu Mincho" panose="02020400000000000000" pitchFamily="18" charset="-128"/>
              <a:ea typeface="Yu Mincho" panose="02020400000000000000" pitchFamily="18" charset="-128"/>
            </a:endParaRPr>
          </a:p>
        </p:txBody>
      </p:sp>
      <p:sp>
        <p:nvSpPr>
          <p:cNvPr id="30" name="TextBox 29">
            <a:extLst>
              <a:ext uri="{FF2B5EF4-FFF2-40B4-BE49-F238E27FC236}">
                <a16:creationId xmlns:a16="http://schemas.microsoft.com/office/drawing/2014/main" id="{99CD3D55-DB1E-BD23-C570-5EC8398D2321}"/>
              </a:ext>
            </a:extLst>
          </p:cNvPr>
          <p:cNvSpPr txBox="1"/>
          <p:nvPr/>
        </p:nvSpPr>
        <p:spPr>
          <a:xfrm>
            <a:off x="4845550" y="2329025"/>
            <a:ext cx="1752087" cy="923330"/>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Pre-treatment with NH</a:t>
            </a:r>
            <a:r>
              <a:rPr lang="en-US" baseline="-25000" dirty="0">
                <a:latin typeface="Yu Mincho" panose="02020400000000000000" pitchFamily="18" charset="-128"/>
                <a:ea typeface="Yu Mincho" panose="02020400000000000000" pitchFamily="18" charset="-128"/>
              </a:rPr>
              <a:t>3,</a:t>
            </a:r>
            <a:r>
              <a:rPr lang="en-US" dirty="0">
                <a:latin typeface="Yu Mincho" panose="02020400000000000000" pitchFamily="18" charset="-128"/>
                <a:ea typeface="Yu Mincho" panose="02020400000000000000" pitchFamily="18" charset="-128"/>
              </a:rPr>
              <a:t> to investigate interaction with active sites  </a:t>
            </a:r>
            <a:endParaRPr lang="en-NL" baseline="-25000" dirty="0">
              <a:latin typeface="Yu Mincho" panose="02020400000000000000" pitchFamily="18" charset="-128"/>
              <a:ea typeface="Yu Mincho" panose="02020400000000000000" pitchFamily="18" charset="-128"/>
            </a:endParaRPr>
          </a:p>
        </p:txBody>
      </p:sp>
      <p:pic>
        <p:nvPicPr>
          <p:cNvPr id="32" name="Picture 31">
            <a:extLst>
              <a:ext uri="{FF2B5EF4-FFF2-40B4-BE49-F238E27FC236}">
                <a16:creationId xmlns:a16="http://schemas.microsoft.com/office/drawing/2014/main" id="{DE0165B7-0B29-1DDE-8365-19F02C1437AD}"/>
              </a:ext>
            </a:extLst>
          </p:cNvPr>
          <p:cNvPicPr>
            <a:picLocks noChangeAspect="1"/>
          </p:cNvPicPr>
          <p:nvPr/>
        </p:nvPicPr>
        <p:blipFill rotWithShape="1">
          <a:blip r:embed="rId6"/>
          <a:srcRect r="14105"/>
          <a:stretch/>
        </p:blipFill>
        <p:spPr>
          <a:xfrm>
            <a:off x="583359" y="3003375"/>
            <a:ext cx="2133634" cy="1669322"/>
          </a:xfrm>
          <a:prstGeom prst="rect">
            <a:avLst/>
          </a:prstGeom>
        </p:spPr>
      </p:pic>
      <p:pic>
        <p:nvPicPr>
          <p:cNvPr id="23" name="Graphic 22" descr="Arrow: Straight with solid fill">
            <a:extLst>
              <a:ext uri="{FF2B5EF4-FFF2-40B4-BE49-F238E27FC236}">
                <a16:creationId xmlns:a16="http://schemas.microsoft.com/office/drawing/2014/main" id="{B6E6DB7E-AEC5-3936-5929-15A6CCB90F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1531609" y="2824988"/>
            <a:ext cx="434959" cy="434959"/>
          </a:xfrm>
          <a:prstGeom prst="rect">
            <a:avLst/>
          </a:prstGeom>
        </p:spPr>
      </p:pic>
      <p:sp>
        <p:nvSpPr>
          <p:cNvPr id="35" name="TextBox 34">
            <a:extLst>
              <a:ext uri="{FF2B5EF4-FFF2-40B4-BE49-F238E27FC236}">
                <a16:creationId xmlns:a16="http://schemas.microsoft.com/office/drawing/2014/main" id="{022DA115-8888-4A02-1FFB-C2947A8D6DEF}"/>
              </a:ext>
            </a:extLst>
          </p:cNvPr>
          <p:cNvSpPr txBox="1"/>
          <p:nvPr/>
        </p:nvSpPr>
        <p:spPr>
          <a:xfrm>
            <a:off x="583359" y="3189868"/>
            <a:ext cx="2272520" cy="276999"/>
          </a:xfrm>
          <a:prstGeom prst="rect">
            <a:avLst/>
          </a:prstGeom>
          <a:noFill/>
        </p:spPr>
        <p:txBody>
          <a:bodyPr wrap="square" rtlCol="0">
            <a:spAutoFit/>
          </a:bodyPr>
          <a:lstStyle/>
          <a:p>
            <a:pPr algn="ctr"/>
            <a:r>
              <a:rPr lang="en-US" sz="1200" dirty="0">
                <a:latin typeface="Yu Mincho" panose="02020400000000000000" pitchFamily="18" charset="-128"/>
                <a:ea typeface="Yu Mincho" panose="02020400000000000000" pitchFamily="18" charset="-128"/>
              </a:rPr>
              <a:t>Mixed gas test</a:t>
            </a:r>
            <a:endParaRPr lang="en-NL" sz="1200" baseline="-25000" dirty="0">
              <a:latin typeface="Yu Mincho" panose="02020400000000000000" pitchFamily="18" charset="-128"/>
              <a:ea typeface="Yu Mincho" panose="02020400000000000000" pitchFamily="18" charset="-128"/>
            </a:endParaRPr>
          </a:p>
        </p:txBody>
      </p:sp>
      <p:pic>
        <p:nvPicPr>
          <p:cNvPr id="37" name="Picture 36">
            <a:extLst>
              <a:ext uri="{FF2B5EF4-FFF2-40B4-BE49-F238E27FC236}">
                <a16:creationId xmlns:a16="http://schemas.microsoft.com/office/drawing/2014/main" id="{7022B114-9922-BBD8-AA1C-E9200868B74E}"/>
              </a:ext>
            </a:extLst>
          </p:cNvPr>
          <p:cNvPicPr>
            <a:picLocks noChangeAspect="1"/>
          </p:cNvPicPr>
          <p:nvPr/>
        </p:nvPicPr>
        <p:blipFill rotWithShape="1">
          <a:blip r:embed="rId9"/>
          <a:srcRect r="12753"/>
          <a:stretch/>
        </p:blipFill>
        <p:spPr>
          <a:xfrm>
            <a:off x="6517946" y="982486"/>
            <a:ext cx="2318976" cy="1800000"/>
          </a:xfrm>
          <a:prstGeom prst="rect">
            <a:avLst/>
          </a:prstGeom>
        </p:spPr>
      </p:pic>
      <p:pic>
        <p:nvPicPr>
          <p:cNvPr id="43" name="Picture 42">
            <a:extLst>
              <a:ext uri="{FF2B5EF4-FFF2-40B4-BE49-F238E27FC236}">
                <a16:creationId xmlns:a16="http://schemas.microsoft.com/office/drawing/2014/main" id="{FB6044A6-29C8-124D-C3F6-06A8C72A22AD}"/>
              </a:ext>
            </a:extLst>
          </p:cNvPr>
          <p:cNvPicPr>
            <a:picLocks noChangeAspect="1"/>
          </p:cNvPicPr>
          <p:nvPr/>
        </p:nvPicPr>
        <p:blipFill rotWithShape="1">
          <a:blip r:embed="rId10"/>
          <a:srcRect r="14910"/>
          <a:stretch/>
        </p:blipFill>
        <p:spPr>
          <a:xfrm>
            <a:off x="6599120" y="2799951"/>
            <a:ext cx="2318976" cy="1800000"/>
          </a:xfrm>
          <a:prstGeom prst="rect">
            <a:avLst/>
          </a:prstGeom>
        </p:spPr>
      </p:pic>
      <p:sp>
        <p:nvSpPr>
          <p:cNvPr id="41" name="TextBox 40">
            <a:extLst>
              <a:ext uri="{FF2B5EF4-FFF2-40B4-BE49-F238E27FC236}">
                <a16:creationId xmlns:a16="http://schemas.microsoft.com/office/drawing/2014/main" id="{0D636299-C583-2D7E-D56A-BBBD1D3ED365}"/>
              </a:ext>
            </a:extLst>
          </p:cNvPr>
          <p:cNvSpPr txBox="1"/>
          <p:nvPr/>
        </p:nvSpPr>
        <p:spPr>
          <a:xfrm rot="3781856">
            <a:off x="5633340" y="3507831"/>
            <a:ext cx="1056623" cy="246221"/>
          </a:xfrm>
          <a:prstGeom prst="rect">
            <a:avLst/>
          </a:prstGeom>
          <a:noFill/>
        </p:spPr>
        <p:txBody>
          <a:bodyPr wrap="square" rtlCol="0">
            <a:spAutoFit/>
          </a:bodyPr>
          <a:lstStyle/>
          <a:p>
            <a:pPr algn="ctr"/>
            <a:r>
              <a:rPr lang="en-US" sz="10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Mixed gas test</a:t>
            </a:r>
            <a:endParaRPr lang="en-NL" sz="1000" baseline="-250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cxnSp>
        <p:nvCxnSpPr>
          <p:cNvPr id="45" name="Straight Arrow Connector 44">
            <a:extLst>
              <a:ext uri="{FF2B5EF4-FFF2-40B4-BE49-F238E27FC236}">
                <a16:creationId xmlns:a16="http://schemas.microsoft.com/office/drawing/2014/main" id="{8E7A9456-1940-AFFD-FF19-45493275E6DD}"/>
              </a:ext>
            </a:extLst>
          </p:cNvPr>
          <p:cNvCxnSpPr/>
          <p:nvPr/>
        </p:nvCxnSpPr>
        <p:spPr>
          <a:xfrm flipV="1">
            <a:off x="6162562" y="1709180"/>
            <a:ext cx="284786" cy="568086"/>
          </a:xfrm>
          <a:prstGeom prst="straightConnector1">
            <a:avLst/>
          </a:prstGeom>
          <a:ln>
            <a:solidFill>
              <a:srgbClr val="2654D4"/>
            </a:solidFill>
            <a:tailEnd type="triangle"/>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66CE1AE9-84B9-75F8-7C37-25DDE9BD2569}"/>
              </a:ext>
            </a:extLst>
          </p:cNvPr>
          <p:cNvSpPr/>
          <p:nvPr/>
        </p:nvSpPr>
        <p:spPr>
          <a:xfrm>
            <a:off x="2816456" y="3042467"/>
            <a:ext cx="1935185" cy="1443633"/>
          </a:xfrm>
          <a:prstGeom prst="rect">
            <a:avLst/>
          </a:prstGeom>
          <a:noFill/>
          <a:ln>
            <a:solidFill>
              <a:srgbClr val="26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7" name="Graphic 46" descr="Arrow: Straight with solid fill">
            <a:extLst>
              <a:ext uri="{FF2B5EF4-FFF2-40B4-BE49-F238E27FC236}">
                <a16:creationId xmlns:a16="http://schemas.microsoft.com/office/drawing/2014/main" id="{5B0A9387-5B1C-69ED-B3DE-1A5885BA00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3563163" y="3565829"/>
            <a:ext cx="441769" cy="441769"/>
          </a:xfrm>
          <a:prstGeom prst="rect">
            <a:avLst/>
          </a:prstGeom>
        </p:spPr>
      </p:pic>
      <p:cxnSp>
        <p:nvCxnSpPr>
          <p:cNvPr id="48" name="Straight Arrow Connector 47">
            <a:extLst>
              <a:ext uri="{FF2B5EF4-FFF2-40B4-BE49-F238E27FC236}">
                <a16:creationId xmlns:a16="http://schemas.microsoft.com/office/drawing/2014/main" id="{D5FC5F31-4926-012B-651F-38780357EB7F}"/>
              </a:ext>
            </a:extLst>
          </p:cNvPr>
          <p:cNvCxnSpPr>
            <a:cxnSpLocks/>
          </p:cNvCxnSpPr>
          <p:nvPr/>
        </p:nvCxnSpPr>
        <p:spPr>
          <a:xfrm>
            <a:off x="6162562" y="3259947"/>
            <a:ext cx="284786" cy="568086"/>
          </a:xfrm>
          <a:prstGeom prst="straightConnector1">
            <a:avLst/>
          </a:prstGeom>
          <a:ln>
            <a:solidFill>
              <a:srgbClr val="2654D4"/>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EFAF1F18-63E8-D8B2-8A5B-74D583357FD5}"/>
              </a:ext>
            </a:extLst>
          </p:cNvPr>
          <p:cNvSpPr txBox="1"/>
          <p:nvPr/>
        </p:nvSpPr>
        <p:spPr>
          <a:xfrm rot="17845432">
            <a:off x="5661801" y="1767726"/>
            <a:ext cx="1056623" cy="246221"/>
          </a:xfrm>
          <a:prstGeom prst="rect">
            <a:avLst/>
          </a:prstGeom>
          <a:noFill/>
        </p:spPr>
        <p:txBody>
          <a:bodyPr wrap="square" rtlCol="0">
            <a:spAutoFit/>
          </a:bodyPr>
          <a:lstStyle/>
          <a:p>
            <a:pPr algn="ctr"/>
            <a:r>
              <a:rPr lang="en-US" sz="10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Single gas test</a:t>
            </a:r>
            <a:endParaRPr lang="en-NL" sz="1000" baseline="-250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50" name="TextBox 49">
            <a:extLst>
              <a:ext uri="{FF2B5EF4-FFF2-40B4-BE49-F238E27FC236}">
                <a16:creationId xmlns:a16="http://schemas.microsoft.com/office/drawing/2014/main" id="{50543127-67D6-425E-1C27-8EFA1C2AF1FF}"/>
              </a:ext>
            </a:extLst>
          </p:cNvPr>
          <p:cNvSpPr txBox="1"/>
          <p:nvPr/>
        </p:nvSpPr>
        <p:spPr>
          <a:xfrm>
            <a:off x="1943246" y="699313"/>
            <a:ext cx="5110694" cy="338554"/>
          </a:xfrm>
          <a:prstGeom prst="rect">
            <a:avLst/>
          </a:prstGeom>
          <a:noFill/>
        </p:spPr>
        <p:txBody>
          <a:bodyPr wrap="none" rtlCol="0">
            <a:spAutoFit/>
          </a:bodyPr>
          <a:lstStyle/>
          <a:p>
            <a:r>
              <a:rPr lang="en-US" sz="1600" b="1" dirty="0">
                <a:latin typeface="Yu Mincho" panose="02020400000000000000" pitchFamily="18" charset="-128"/>
                <a:ea typeface="Yu Mincho" panose="02020400000000000000" pitchFamily="18" charset="-128"/>
              </a:rPr>
              <a:t>Membrane performance separation with respect to </a:t>
            </a:r>
            <a:r>
              <a:rPr lang="en-US" sz="1600" b="1" dirty="0" err="1">
                <a:latin typeface="Yu Mincho" panose="02020400000000000000" pitchFamily="18" charset="-128"/>
                <a:ea typeface="Yu Mincho" panose="02020400000000000000" pitchFamily="18" charset="-128"/>
              </a:rPr>
              <a:t>T</a:t>
            </a:r>
            <a:r>
              <a:rPr lang="en-US" sz="1600" b="1" baseline="-25000" dirty="0" err="1">
                <a:latin typeface="Yu Mincho" panose="02020400000000000000" pitchFamily="18" charset="-128"/>
                <a:ea typeface="Yu Mincho" panose="02020400000000000000" pitchFamily="18" charset="-128"/>
              </a:rPr>
              <a:t>carb</a:t>
            </a:r>
            <a:endParaRPr lang="en-NL" sz="1600" b="1" baseline="-25000" dirty="0">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3915473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12</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211135"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Results and discussion</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50" name="TextBox 49">
            <a:extLst>
              <a:ext uri="{FF2B5EF4-FFF2-40B4-BE49-F238E27FC236}">
                <a16:creationId xmlns:a16="http://schemas.microsoft.com/office/drawing/2014/main" id="{50543127-67D6-425E-1C27-8EFA1C2AF1FF}"/>
              </a:ext>
            </a:extLst>
          </p:cNvPr>
          <p:cNvSpPr txBox="1"/>
          <p:nvPr/>
        </p:nvSpPr>
        <p:spPr>
          <a:xfrm>
            <a:off x="2625794" y="704128"/>
            <a:ext cx="3892412" cy="338554"/>
          </a:xfrm>
          <a:prstGeom prst="rect">
            <a:avLst/>
          </a:prstGeom>
          <a:noFill/>
        </p:spPr>
        <p:txBody>
          <a:bodyPr wrap="none" rtlCol="0">
            <a:spAutoFit/>
          </a:bodyPr>
          <a:lstStyle/>
          <a:p>
            <a:r>
              <a:rPr lang="en-US" sz="1600" b="1" dirty="0">
                <a:latin typeface="Yu Mincho" panose="02020400000000000000" pitchFamily="18" charset="-128"/>
                <a:ea typeface="Yu Mincho" panose="02020400000000000000" pitchFamily="18" charset="-128"/>
              </a:rPr>
              <a:t>Pore size distribution with respect to </a:t>
            </a:r>
            <a:r>
              <a:rPr lang="en-US" sz="1600" b="1" dirty="0" err="1">
                <a:latin typeface="Yu Mincho" panose="02020400000000000000" pitchFamily="18" charset="-128"/>
                <a:ea typeface="Yu Mincho" panose="02020400000000000000" pitchFamily="18" charset="-128"/>
              </a:rPr>
              <a:t>T</a:t>
            </a:r>
            <a:r>
              <a:rPr lang="en-US" sz="1600" b="1" baseline="-25000" dirty="0" err="1">
                <a:latin typeface="Yu Mincho" panose="02020400000000000000" pitchFamily="18" charset="-128"/>
                <a:ea typeface="Yu Mincho" panose="02020400000000000000" pitchFamily="18" charset="-128"/>
              </a:rPr>
              <a:t>carb</a:t>
            </a:r>
            <a:endParaRPr lang="en-NL" sz="1600" b="1" baseline="-25000" dirty="0">
              <a:latin typeface="Yu Mincho" panose="02020400000000000000" pitchFamily="18" charset="-128"/>
              <a:ea typeface="Yu Mincho" panose="02020400000000000000" pitchFamily="18" charset="-128"/>
            </a:endParaRPr>
          </a:p>
        </p:txBody>
      </p:sp>
      <p:pic>
        <p:nvPicPr>
          <p:cNvPr id="18" name="Picture 17">
            <a:extLst>
              <a:ext uri="{FF2B5EF4-FFF2-40B4-BE49-F238E27FC236}">
                <a16:creationId xmlns:a16="http://schemas.microsoft.com/office/drawing/2014/main" id="{76EF594A-BDD7-4016-95DC-2A241CE3568F}"/>
              </a:ext>
            </a:extLst>
          </p:cNvPr>
          <p:cNvPicPr>
            <a:picLocks noChangeAspect="1"/>
          </p:cNvPicPr>
          <p:nvPr/>
        </p:nvPicPr>
        <p:blipFill>
          <a:blip r:embed="rId4"/>
          <a:stretch>
            <a:fillRect/>
          </a:stretch>
        </p:blipFill>
        <p:spPr>
          <a:xfrm>
            <a:off x="583358" y="1380720"/>
            <a:ext cx="3717411" cy="2388309"/>
          </a:xfrm>
          <a:prstGeom prst="rect">
            <a:avLst/>
          </a:prstGeom>
        </p:spPr>
      </p:pic>
      <p:sp>
        <p:nvSpPr>
          <p:cNvPr id="22" name="Rectangle 21">
            <a:extLst>
              <a:ext uri="{FF2B5EF4-FFF2-40B4-BE49-F238E27FC236}">
                <a16:creationId xmlns:a16="http://schemas.microsoft.com/office/drawing/2014/main" id="{970F4270-E4D4-F23D-247F-F04CC3DF2431}"/>
              </a:ext>
            </a:extLst>
          </p:cNvPr>
          <p:cNvSpPr/>
          <p:nvPr/>
        </p:nvSpPr>
        <p:spPr>
          <a:xfrm>
            <a:off x="1141281" y="1505666"/>
            <a:ext cx="618767" cy="1698172"/>
          </a:xfrm>
          <a:prstGeom prst="rect">
            <a:avLst/>
          </a:prstGeom>
          <a:solidFill>
            <a:srgbClr val="E1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26" name="Straight Arrow Connector 25">
            <a:extLst>
              <a:ext uri="{FF2B5EF4-FFF2-40B4-BE49-F238E27FC236}">
                <a16:creationId xmlns:a16="http://schemas.microsoft.com/office/drawing/2014/main" id="{13077BDA-3D24-05BA-A38E-BADC36FF9016}"/>
              </a:ext>
            </a:extLst>
          </p:cNvPr>
          <p:cNvCxnSpPr>
            <a:cxnSpLocks/>
          </p:cNvCxnSpPr>
          <p:nvPr/>
        </p:nvCxnSpPr>
        <p:spPr>
          <a:xfrm>
            <a:off x="1430039" y="3121335"/>
            <a:ext cx="0" cy="8189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6067A57B-BE79-D32A-F0D9-DBE90EBF4EF2}"/>
              </a:ext>
            </a:extLst>
          </p:cNvPr>
          <p:cNvSpPr txBox="1"/>
          <p:nvPr/>
        </p:nvSpPr>
        <p:spPr>
          <a:xfrm>
            <a:off x="872919" y="4009268"/>
            <a:ext cx="3078087" cy="507831"/>
          </a:xfrm>
          <a:prstGeom prst="rect">
            <a:avLst/>
          </a:prstGeom>
          <a:noFill/>
        </p:spPr>
        <p:txBody>
          <a:bodyPr wrap="none" rtlCol="0">
            <a:spAutoFit/>
          </a:bodyPr>
          <a:lstStyle/>
          <a:p>
            <a:pPr algn="ctr"/>
            <a:r>
              <a:rPr lang="en-US" dirty="0">
                <a:latin typeface="Yu Mincho" panose="02020400000000000000" pitchFamily="18" charset="-128"/>
                <a:ea typeface="Yu Mincho" panose="02020400000000000000" pitchFamily="18" charset="-128"/>
              </a:rPr>
              <a:t>Limitation of the </a:t>
            </a:r>
            <a:r>
              <a:rPr lang="en-US" dirty="0" err="1">
                <a:latin typeface="Yu Mincho" panose="02020400000000000000" pitchFamily="18" charset="-128"/>
                <a:ea typeface="Yu Mincho" panose="02020400000000000000" pitchFamily="18" charset="-128"/>
              </a:rPr>
              <a:t>permporometry</a:t>
            </a:r>
            <a:endParaRPr lang="en-US" dirty="0">
              <a:latin typeface="Yu Mincho" panose="02020400000000000000" pitchFamily="18" charset="-128"/>
              <a:ea typeface="Yu Mincho" panose="02020400000000000000" pitchFamily="18" charset="-128"/>
            </a:endParaRPr>
          </a:p>
          <a:p>
            <a:pPr algn="ctr"/>
            <a:r>
              <a:rPr lang="en-US" dirty="0">
                <a:latin typeface="Yu Mincho" panose="02020400000000000000" pitchFamily="18" charset="-128"/>
                <a:ea typeface="Yu Mincho" panose="02020400000000000000" pitchFamily="18" charset="-128"/>
              </a:rPr>
              <a:t>Use of N</a:t>
            </a:r>
            <a:r>
              <a:rPr lang="en-US" baseline="-25000" dirty="0">
                <a:latin typeface="Yu Mincho" panose="02020400000000000000" pitchFamily="18" charset="-128"/>
                <a:ea typeface="Yu Mincho" panose="02020400000000000000" pitchFamily="18" charset="-128"/>
              </a:rPr>
              <a:t>2</a:t>
            </a:r>
            <a:r>
              <a:rPr lang="en-US" dirty="0">
                <a:latin typeface="Yu Mincho" panose="02020400000000000000" pitchFamily="18" charset="-128"/>
                <a:ea typeface="Yu Mincho" panose="02020400000000000000" pitchFamily="18" charset="-128"/>
              </a:rPr>
              <a:t> as inert gas for the analysis </a:t>
            </a:r>
            <a:endParaRPr lang="en-NL" dirty="0">
              <a:latin typeface="Yu Mincho" panose="02020400000000000000" pitchFamily="18" charset="-128"/>
              <a:ea typeface="Yu Mincho" panose="02020400000000000000" pitchFamily="18" charset="-128"/>
            </a:endParaRPr>
          </a:p>
        </p:txBody>
      </p:sp>
      <p:sp>
        <p:nvSpPr>
          <p:cNvPr id="29" name="TextBox 28">
            <a:extLst>
              <a:ext uri="{FF2B5EF4-FFF2-40B4-BE49-F238E27FC236}">
                <a16:creationId xmlns:a16="http://schemas.microsoft.com/office/drawing/2014/main" id="{4F6EBBF9-B497-57D5-E50F-1A9B6D33BF3A}"/>
              </a:ext>
            </a:extLst>
          </p:cNvPr>
          <p:cNvSpPr txBox="1"/>
          <p:nvPr/>
        </p:nvSpPr>
        <p:spPr>
          <a:xfrm>
            <a:off x="6128612" y="1482816"/>
            <a:ext cx="1548822" cy="300082"/>
          </a:xfrm>
          <a:prstGeom prst="rect">
            <a:avLst/>
          </a:prstGeom>
          <a:noFill/>
        </p:spPr>
        <p:txBody>
          <a:bodyPr wrap="none" rtlCol="0">
            <a:spAutoFit/>
          </a:bodyPr>
          <a:lstStyle/>
          <a:p>
            <a:r>
              <a:rPr lang="en-US" b="1" dirty="0">
                <a:latin typeface="Yu Mincho" panose="02020400000000000000" pitchFamily="18" charset="-128"/>
                <a:ea typeface="Yu Mincho" panose="02020400000000000000" pitchFamily="18" charset="-128"/>
              </a:rPr>
              <a:t>CM550 &gt; CM700</a:t>
            </a:r>
            <a:endParaRPr lang="en-NL" b="1" dirty="0">
              <a:latin typeface="Yu Mincho" panose="02020400000000000000" pitchFamily="18" charset="-128"/>
              <a:ea typeface="Yu Mincho" panose="02020400000000000000" pitchFamily="18" charset="-128"/>
            </a:endParaRPr>
          </a:p>
        </p:txBody>
      </p:sp>
      <p:sp>
        <p:nvSpPr>
          <p:cNvPr id="31" name="TextBox 30">
            <a:extLst>
              <a:ext uri="{FF2B5EF4-FFF2-40B4-BE49-F238E27FC236}">
                <a16:creationId xmlns:a16="http://schemas.microsoft.com/office/drawing/2014/main" id="{63852ED9-4AB0-42BB-7CE0-D8C15A9CE81D}"/>
              </a:ext>
            </a:extLst>
          </p:cNvPr>
          <p:cNvSpPr txBox="1"/>
          <p:nvPr/>
        </p:nvSpPr>
        <p:spPr>
          <a:xfrm>
            <a:off x="4386371" y="1427534"/>
            <a:ext cx="1067921" cy="369332"/>
          </a:xfrm>
          <a:prstGeom prst="rect">
            <a:avLst/>
          </a:prstGeom>
          <a:noFill/>
        </p:spPr>
        <p:txBody>
          <a:bodyPr wrap="none" rtlCol="0">
            <a:spAutoFit/>
          </a:bodyPr>
          <a:lstStyle/>
          <a:p>
            <a:r>
              <a:rPr lang="en-US" sz="1800" b="1" u="sng" dirty="0">
                <a:solidFill>
                  <a:srgbClr val="2E25DB"/>
                </a:solidFill>
                <a:latin typeface="Yu Mincho" panose="02020400000000000000" pitchFamily="18" charset="-128"/>
                <a:ea typeface="Yu Mincho" panose="02020400000000000000" pitchFamily="18" charset="-128"/>
              </a:rPr>
              <a:t>pore size</a:t>
            </a:r>
            <a:endParaRPr lang="en-NL" sz="1800" b="1" u="sng" dirty="0">
              <a:solidFill>
                <a:srgbClr val="2E25DB"/>
              </a:solidFill>
            </a:endParaRPr>
          </a:p>
        </p:txBody>
      </p:sp>
      <p:sp>
        <p:nvSpPr>
          <p:cNvPr id="33" name="TextBox 32">
            <a:extLst>
              <a:ext uri="{FF2B5EF4-FFF2-40B4-BE49-F238E27FC236}">
                <a16:creationId xmlns:a16="http://schemas.microsoft.com/office/drawing/2014/main" id="{0A9EEEB5-2365-5857-53C7-E1004BD657AA}"/>
              </a:ext>
            </a:extLst>
          </p:cNvPr>
          <p:cNvSpPr txBox="1"/>
          <p:nvPr/>
        </p:nvSpPr>
        <p:spPr>
          <a:xfrm>
            <a:off x="5179750" y="2214332"/>
            <a:ext cx="3446543" cy="507831"/>
          </a:xfrm>
          <a:prstGeom prst="rect">
            <a:avLst/>
          </a:prstGeom>
          <a:noFill/>
        </p:spPr>
        <p:txBody>
          <a:bodyPr wrap="square" rtlCol="0">
            <a:spAutoFit/>
          </a:bodyPr>
          <a:lstStyle/>
          <a:p>
            <a:pPr algn="ctr"/>
            <a:r>
              <a:rPr lang="en-US" dirty="0">
                <a:latin typeface="Century Schoolbook" panose="02040604050505020304" pitchFamily="18" charset="0"/>
              </a:rPr>
              <a:t>From gas permeation test CM700 results to be more selective than CM550</a:t>
            </a:r>
            <a:endParaRPr lang="en-NL" dirty="0">
              <a:latin typeface="Century Schoolbook" panose="02040604050505020304" pitchFamily="18" charset="0"/>
            </a:endParaRPr>
          </a:p>
        </p:txBody>
      </p:sp>
      <p:sp>
        <p:nvSpPr>
          <p:cNvPr id="34" name="Arrow: Right 33">
            <a:extLst>
              <a:ext uri="{FF2B5EF4-FFF2-40B4-BE49-F238E27FC236}">
                <a16:creationId xmlns:a16="http://schemas.microsoft.com/office/drawing/2014/main" id="{B2F1B343-C559-B1D1-AF2B-6E4DAA86741B}"/>
              </a:ext>
            </a:extLst>
          </p:cNvPr>
          <p:cNvSpPr/>
          <p:nvPr/>
        </p:nvSpPr>
        <p:spPr>
          <a:xfrm>
            <a:off x="5582653" y="1560668"/>
            <a:ext cx="357509" cy="144379"/>
          </a:xfrm>
          <a:prstGeom prst="rightArrow">
            <a:avLst/>
          </a:prstGeom>
          <a:solidFill>
            <a:srgbClr val="2E2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Arrow: Right 35">
            <a:extLst>
              <a:ext uri="{FF2B5EF4-FFF2-40B4-BE49-F238E27FC236}">
                <a16:creationId xmlns:a16="http://schemas.microsoft.com/office/drawing/2014/main" id="{911C8F48-6764-BD64-ED0F-E70B79AC9ECB}"/>
              </a:ext>
            </a:extLst>
          </p:cNvPr>
          <p:cNvSpPr/>
          <p:nvPr/>
        </p:nvSpPr>
        <p:spPr>
          <a:xfrm rot="5400000">
            <a:off x="6724268" y="1851447"/>
            <a:ext cx="357509" cy="144379"/>
          </a:xfrm>
          <a:prstGeom prst="rightArrow">
            <a:avLst/>
          </a:prstGeom>
          <a:solidFill>
            <a:srgbClr val="2E2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8" name="Oval 37">
            <a:extLst>
              <a:ext uri="{FF2B5EF4-FFF2-40B4-BE49-F238E27FC236}">
                <a16:creationId xmlns:a16="http://schemas.microsoft.com/office/drawing/2014/main" id="{F7B6FA04-AAE4-3209-7955-BD32230AA1D0}"/>
              </a:ext>
            </a:extLst>
          </p:cNvPr>
          <p:cNvSpPr/>
          <p:nvPr/>
        </p:nvSpPr>
        <p:spPr>
          <a:xfrm rot="1398231">
            <a:off x="2705264" y="2825302"/>
            <a:ext cx="911775" cy="386098"/>
          </a:xfrm>
          <a:prstGeom prst="ellipse">
            <a:avLst/>
          </a:prstGeom>
          <a:no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40" name="Straight Arrow Connector 39">
            <a:extLst>
              <a:ext uri="{FF2B5EF4-FFF2-40B4-BE49-F238E27FC236}">
                <a16:creationId xmlns:a16="http://schemas.microsoft.com/office/drawing/2014/main" id="{558B0323-3D80-81CD-E045-0C5512B3CAD9}"/>
              </a:ext>
            </a:extLst>
          </p:cNvPr>
          <p:cNvCxnSpPr/>
          <p:nvPr/>
        </p:nvCxnSpPr>
        <p:spPr>
          <a:xfrm flipV="1">
            <a:off x="3284850" y="1968626"/>
            <a:ext cx="2070921" cy="908072"/>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44" name="Arrow: Right 43">
            <a:extLst>
              <a:ext uri="{FF2B5EF4-FFF2-40B4-BE49-F238E27FC236}">
                <a16:creationId xmlns:a16="http://schemas.microsoft.com/office/drawing/2014/main" id="{E415B8AE-C1A8-0DA8-7A41-6A8D6F5706C7}"/>
              </a:ext>
            </a:extLst>
          </p:cNvPr>
          <p:cNvSpPr/>
          <p:nvPr/>
        </p:nvSpPr>
        <p:spPr>
          <a:xfrm rot="5400000">
            <a:off x="6724266" y="2913068"/>
            <a:ext cx="357509" cy="144379"/>
          </a:xfrm>
          <a:prstGeom prst="rightArrow">
            <a:avLst/>
          </a:prstGeom>
          <a:solidFill>
            <a:srgbClr val="2E2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1" name="TextBox 50">
            <a:extLst>
              <a:ext uri="{FF2B5EF4-FFF2-40B4-BE49-F238E27FC236}">
                <a16:creationId xmlns:a16="http://schemas.microsoft.com/office/drawing/2014/main" id="{44458C01-F6F8-7920-1E26-670303E00B4A}"/>
              </a:ext>
            </a:extLst>
          </p:cNvPr>
          <p:cNvSpPr txBox="1"/>
          <p:nvPr/>
        </p:nvSpPr>
        <p:spPr>
          <a:xfrm>
            <a:off x="5180081" y="3208463"/>
            <a:ext cx="3446543" cy="507831"/>
          </a:xfrm>
          <a:prstGeom prst="rect">
            <a:avLst/>
          </a:prstGeom>
          <a:noFill/>
        </p:spPr>
        <p:txBody>
          <a:bodyPr wrap="square" rtlCol="0">
            <a:spAutoFit/>
          </a:bodyPr>
          <a:lstStyle/>
          <a:p>
            <a:pPr algn="ctr"/>
            <a:r>
              <a:rPr lang="en-US" dirty="0">
                <a:latin typeface="Century Schoolbook" panose="02040604050505020304" pitchFamily="18" charset="0"/>
              </a:rPr>
              <a:t>CM700 narrow pores with highest pore percentage at 0.4 and 0.6 nm </a:t>
            </a:r>
            <a:endParaRPr lang="en-NL" dirty="0">
              <a:latin typeface="Century Schoolbook" panose="02040604050505020304" pitchFamily="18" charset="0"/>
            </a:endParaRPr>
          </a:p>
        </p:txBody>
      </p:sp>
    </p:spTree>
    <p:extLst>
      <p:ext uri="{BB962C8B-B14F-4D97-AF65-F5344CB8AC3E}">
        <p14:creationId xmlns:p14="http://schemas.microsoft.com/office/powerpoint/2010/main" val="2977437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13</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211135"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Results and discussion</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50" name="TextBox 49">
            <a:extLst>
              <a:ext uri="{FF2B5EF4-FFF2-40B4-BE49-F238E27FC236}">
                <a16:creationId xmlns:a16="http://schemas.microsoft.com/office/drawing/2014/main" id="{50543127-67D6-425E-1C27-8EFA1C2AF1FF}"/>
              </a:ext>
            </a:extLst>
          </p:cNvPr>
          <p:cNvSpPr txBox="1"/>
          <p:nvPr/>
        </p:nvSpPr>
        <p:spPr>
          <a:xfrm>
            <a:off x="2318713" y="638332"/>
            <a:ext cx="4129657" cy="338554"/>
          </a:xfrm>
          <a:prstGeom prst="rect">
            <a:avLst/>
          </a:prstGeom>
          <a:noFill/>
        </p:spPr>
        <p:txBody>
          <a:bodyPr wrap="none" rtlCol="0">
            <a:spAutoFit/>
          </a:bodyPr>
          <a:lstStyle/>
          <a:p>
            <a:r>
              <a:rPr lang="en-US" sz="1600" b="1" dirty="0">
                <a:latin typeface="Yu Mincho" panose="02020400000000000000" pitchFamily="18" charset="-128"/>
                <a:ea typeface="Yu Mincho" panose="02020400000000000000" pitchFamily="18" charset="-128"/>
              </a:rPr>
              <a:t>Surface characterization with respect to </a:t>
            </a:r>
            <a:r>
              <a:rPr lang="en-US" sz="1600" b="1" dirty="0" err="1">
                <a:latin typeface="Yu Mincho" panose="02020400000000000000" pitchFamily="18" charset="-128"/>
                <a:ea typeface="Yu Mincho" panose="02020400000000000000" pitchFamily="18" charset="-128"/>
              </a:rPr>
              <a:t>T</a:t>
            </a:r>
            <a:r>
              <a:rPr lang="en-US" sz="1600" b="1" baseline="-25000" dirty="0" err="1">
                <a:latin typeface="Yu Mincho" panose="02020400000000000000" pitchFamily="18" charset="-128"/>
                <a:ea typeface="Yu Mincho" panose="02020400000000000000" pitchFamily="18" charset="-128"/>
              </a:rPr>
              <a:t>carb</a:t>
            </a:r>
            <a:endParaRPr lang="en-NL" sz="1600" b="1" baseline="-25000" dirty="0">
              <a:latin typeface="Yu Mincho" panose="02020400000000000000" pitchFamily="18" charset="-128"/>
              <a:ea typeface="Yu Mincho" panose="02020400000000000000" pitchFamily="18" charset="-128"/>
            </a:endParaRPr>
          </a:p>
        </p:txBody>
      </p:sp>
      <p:sp>
        <p:nvSpPr>
          <p:cNvPr id="16" name="TextBox 15">
            <a:extLst>
              <a:ext uri="{FF2B5EF4-FFF2-40B4-BE49-F238E27FC236}">
                <a16:creationId xmlns:a16="http://schemas.microsoft.com/office/drawing/2014/main" id="{251A34A6-D9EF-F64B-0D75-B66DB127AA39}"/>
              </a:ext>
            </a:extLst>
          </p:cNvPr>
          <p:cNvSpPr txBox="1"/>
          <p:nvPr/>
        </p:nvSpPr>
        <p:spPr>
          <a:xfrm>
            <a:off x="3261059" y="1534015"/>
            <a:ext cx="910341" cy="33855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600" b="1" dirty="0">
                <a:ln/>
                <a:solidFill>
                  <a:srgbClr val="2E25DB"/>
                </a:solidFill>
                <a:effectLst>
                  <a:outerShdw blurRad="60007" dist="310007" dir="7680000" sy="30000" kx="1300200" algn="ctr" rotWithShape="0">
                    <a:prstClr val="black">
                      <a:alpha val="32000"/>
                    </a:prstClr>
                  </a:outerShdw>
                </a:effectLst>
                <a:latin typeface="Century Schoolbook" panose="02040604050505020304" pitchFamily="18" charset="0"/>
                <a:ea typeface="Yu Mincho" panose="02020400000000000000" pitchFamily="18" charset="-128"/>
              </a:rPr>
              <a:t>CM550</a:t>
            </a:r>
            <a:endParaRPr lang="en-NL" sz="1600" b="1" dirty="0">
              <a:ln/>
              <a:solidFill>
                <a:srgbClr val="2E25DB"/>
              </a:solidFill>
              <a:effectLst>
                <a:outerShdw blurRad="60007" dist="310007" dir="7680000" sy="30000" kx="1300200" algn="ctr" rotWithShape="0">
                  <a:prstClr val="black">
                    <a:alpha val="32000"/>
                  </a:prstClr>
                </a:outerShdw>
              </a:effectLst>
              <a:latin typeface="Century Schoolbook" panose="02040604050505020304" pitchFamily="18" charset="0"/>
              <a:ea typeface="Yu Mincho" panose="02020400000000000000" pitchFamily="18" charset="-128"/>
            </a:endParaRPr>
          </a:p>
        </p:txBody>
      </p:sp>
      <p:sp>
        <p:nvSpPr>
          <p:cNvPr id="17" name="TextBox 16">
            <a:extLst>
              <a:ext uri="{FF2B5EF4-FFF2-40B4-BE49-F238E27FC236}">
                <a16:creationId xmlns:a16="http://schemas.microsoft.com/office/drawing/2014/main" id="{DF729573-E512-EEA0-5888-314FE0BB5436}"/>
              </a:ext>
            </a:extLst>
          </p:cNvPr>
          <p:cNvSpPr txBox="1"/>
          <p:nvPr/>
        </p:nvSpPr>
        <p:spPr>
          <a:xfrm>
            <a:off x="4927264" y="1533600"/>
            <a:ext cx="910341" cy="33855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nl-NL"/>
            </a:defPPr>
            <a:lvl1pPr>
              <a:defRPr sz="1400" b="1">
                <a:ln/>
                <a:solidFill>
                  <a:srgbClr val="2E25DB"/>
                </a:solidFill>
                <a:effectLst>
                  <a:outerShdw blurRad="60007" dist="310007" dir="7680000" sy="30000" kx="1300200" algn="ctr" rotWithShape="0">
                    <a:prstClr val="black">
                      <a:alpha val="32000"/>
                    </a:prstClr>
                  </a:outerShdw>
                </a:effectLst>
                <a:latin typeface="Century Schoolbook" panose="02040604050505020304" pitchFamily="18" charset="0"/>
                <a:ea typeface="Yu Mincho" panose="02020400000000000000" pitchFamily="18" charset="-128"/>
              </a:defRPr>
            </a:lvl1pPr>
          </a:lstStyle>
          <a:p>
            <a:r>
              <a:rPr lang="en-US" sz="1600" dirty="0"/>
              <a:t>CM700</a:t>
            </a:r>
            <a:endParaRPr lang="en-NL" sz="1600" dirty="0"/>
          </a:p>
        </p:txBody>
      </p:sp>
      <p:pic>
        <p:nvPicPr>
          <p:cNvPr id="18" name="Picture 17">
            <a:extLst>
              <a:ext uri="{FF2B5EF4-FFF2-40B4-BE49-F238E27FC236}">
                <a16:creationId xmlns:a16="http://schemas.microsoft.com/office/drawing/2014/main" id="{00000000-0008-0000-0200-000009000000}"/>
              </a:ext>
            </a:extLst>
          </p:cNvPr>
          <p:cNvPicPr>
            <a:picLocks noChangeAspect="1"/>
          </p:cNvPicPr>
          <p:nvPr/>
        </p:nvPicPr>
        <p:blipFill>
          <a:blip r:embed="rId4"/>
          <a:stretch>
            <a:fillRect/>
          </a:stretch>
        </p:blipFill>
        <p:spPr>
          <a:xfrm>
            <a:off x="365749" y="997503"/>
            <a:ext cx="2395976" cy="1780273"/>
          </a:xfrm>
          <a:prstGeom prst="rect">
            <a:avLst/>
          </a:prstGeom>
          <a:noFill/>
          <a:ln w="0">
            <a:noFill/>
          </a:ln>
        </p:spPr>
      </p:pic>
      <p:pic>
        <p:nvPicPr>
          <p:cNvPr id="19" name="Picture 18">
            <a:extLst>
              <a:ext uri="{FF2B5EF4-FFF2-40B4-BE49-F238E27FC236}">
                <a16:creationId xmlns:a16="http://schemas.microsoft.com/office/drawing/2014/main" id="{00000000-0008-0000-0200-00000F000000}"/>
              </a:ext>
            </a:extLst>
          </p:cNvPr>
          <p:cNvPicPr>
            <a:picLocks noChangeAspect="1"/>
          </p:cNvPicPr>
          <p:nvPr/>
        </p:nvPicPr>
        <p:blipFill>
          <a:blip r:embed="rId5"/>
          <a:stretch>
            <a:fillRect/>
          </a:stretch>
        </p:blipFill>
        <p:spPr>
          <a:xfrm>
            <a:off x="2617007" y="953506"/>
            <a:ext cx="614841" cy="1839058"/>
          </a:xfrm>
          <a:prstGeom prst="rect">
            <a:avLst/>
          </a:prstGeom>
          <a:noFill/>
          <a:ln w="0">
            <a:noFill/>
          </a:ln>
        </p:spPr>
      </p:pic>
      <p:pic>
        <p:nvPicPr>
          <p:cNvPr id="20" name="Picture 19">
            <a:extLst>
              <a:ext uri="{FF2B5EF4-FFF2-40B4-BE49-F238E27FC236}">
                <a16:creationId xmlns:a16="http://schemas.microsoft.com/office/drawing/2014/main" id="{00000000-0008-0000-0200-000015000000}"/>
              </a:ext>
            </a:extLst>
          </p:cNvPr>
          <p:cNvPicPr>
            <a:picLocks noChangeAspect="1"/>
          </p:cNvPicPr>
          <p:nvPr/>
        </p:nvPicPr>
        <p:blipFill>
          <a:blip r:embed="rId6"/>
          <a:stretch>
            <a:fillRect/>
          </a:stretch>
        </p:blipFill>
        <p:spPr>
          <a:xfrm>
            <a:off x="365749" y="2860321"/>
            <a:ext cx="3451176" cy="1836750"/>
          </a:xfrm>
          <a:prstGeom prst="rect">
            <a:avLst/>
          </a:prstGeom>
          <a:noFill/>
          <a:ln w="0">
            <a:noFill/>
          </a:ln>
        </p:spPr>
      </p:pic>
      <p:graphicFrame>
        <p:nvGraphicFramePr>
          <p:cNvPr id="25" name="Table 24">
            <a:extLst>
              <a:ext uri="{FF2B5EF4-FFF2-40B4-BE49-F238E27FC236}">
                <a16:creationId xmlns:a16="http://schemas.microsoft.com/office/drawing/2014/main" id="{A76AEE71-472C-ADF7-B5C5-6CDE5A3939F6}"/>
              </a:ext>
            </a:extLst>
          </p:cNvPr>
          <p:cNvGraphicFramePr>
            <a:graphicFrameLocks noGrp="1"/>
          </p:cNvGraphicFramePr>
          <p:nvPr>
            <p:extLst>
              <p:ext uri="{D42A27DB-BD31-4B8C-83A1-F6EECF244321}">
                <p14:modId xmlns:p14="http://schemas.microsoft.com/office/powerpoint/2010/main" val="1933802117"/>
              </p:ext>
            </p:extLst>
          </p:nvPr>
        </p:nvGraphicFramePr>
        <p:xfrm>
          <a:off x="3033083" y="2188813"/>
          <a:ext cx="1287912" cy="576000"/>
        </p:xfrm>
        <a:graphic>
          <a:graphicData uri="http://schemas.openxmlformats.org/drawingml/2006/table">
            <a:tbl>
              <a:tblPr firstCol="1" bandRow="1">
                <a:tableStyleId>{E269D01E-BC32-4049-B463-5C60D7B0CCD2}</a:tableStyleId>
              </a:tblPr>
              <a:tblGrid>
                <a:gridCol w="669145">
                  <a:extLst>
                    <a:ext uri="{9D8B030D-6E8A-4147-A177-3AD203B41FA5}">
                      <a16:colId xmlns:a16="http://schemas.microsoft.com/office/drawing/2014/main" val="2773840977"/>
                    </a:ext>
                  </a:extLst>
                </a:gridCol>
                <a:gridCol w="618767">
                  <a:extLst>
                    <a:ext uri="{9D8B030D-6E8A-4147-A177-3AD203B41FA5}">
                      <a16:colId xmlns:a16="http://schemas.microsoft.com/office/drawing/2014/main" val="335658843"/>
                    </a:ext>
                  </a:extLst>
                </a:gridCol>
              </a:tblGrid>
              <a:tr h="28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dirty="0">
                          <a:latin typeface="Yu Mincho" panose="02020400000000000000" pitchFamily="18" charset="-128"/>
                          <a:ea typeface="Yu Mincho" panose="02020400000000000000" pitchFamily="18" charset="-128"/>
                        </a:rPr>
                        <a:t>Ra [µm]</a:t>
                      </a:r>
                      <a:endParaRPr lang="en-NL" sz="1050" dirty="0">
                        <a:latin typeface="Yu Mincho" panose="02020400000000000000" pitchFamily="18" charset="-128"/>
                        <a:ea typeface="Yu Mincho" panose="020204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dirty="0">
                          <a:latin typeface="Yu Mincho" panose="02020400000000000000" pitchFamily="18" charset="-128"/>
                          <a:ea typeface="Yu Mincho" panose="02020400000000000000" pitchFamily="18" charset="-128"/>
                        </a:rPr>
                        <a:t>0.119 </a:t>
                      </a:r>
                      <a:endParaRPr lang="en-NL" sz="1050" dirty="0">
                        <a:latin typeface="Yu Mincho" panose="02020400000000000000" pitchFamily="18" charset="-128"/>
                        <a:ea typeface="Yu Mincho" panose="02020400000000000000" pitchFamily="18" charset="-128"/>
                      </a:endParaRPr>
                    </a:p>
                  </a:txBody>
                  <a:tcPr anchor="ctr"/>
                </a:tc>
                <a:extLst>
                  <a:ext uri="{0D108BD9-81ED-4DB2-BD59-A6C34878D82A}">
                    <a16:rowId xmlns:a16="http://schemas.microsoft.com/office/drawing/2014/main" val="659773215"/>
                  </a:ext>
                </a:extLst>
              </a:tr>
              <a:tr h="288000">
                <a:tc>
                  <a:txBody>
                    <a:bodyPr/>
                    <a:lstStyle/>
                    <a:p>
                      <a:pPr algn="ctr"/>
                      <a:r>
                        <a:rPr lang="en-US" sz="1050" dirty="0">
                          <a:latin typeface="Yu Mincho" panose="02020400000000000000" pitchFamily="18" charset="-128"/>
                          <a:ea typeface="Yu Mincho" panose="02020400000000000000" pitchFamily="18" charset="-128"/>
                        </a:rPr>
                        <a:t>Rz [µm]</a:t>
                      </a:r>
                      <a:endParaRPr lang="en-NL" sz="1050" dirty="0">
                        <a:latin typeface="Yu Mincho" panose="02020400000000000000" pitchFamily="18" charset="-128"/>
                        <a:ea typeface="Yu Mincho" panose="020204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dirty="0">
                          <a:latin typeface="Yu Mincho" panose="02020400000000000000" pitchFamily="18" charset="-128"/>
                          <a:ea typeface="Yu Mincho" panose="02020400000000000000" pitchFamily="18" charset="-128"/>
                        </a:rPr>
                        <a:t>0.589</a:t>
                      </a:r>
                      <a:endParaRPr lang="en-NL" sz="1050" dirty="0">
                        <a:latin typeface="Yu Mincho" panose="02020400000000000000" pitchFamily="18" charset="-128"/>
                        <a:ea typeface="Yu Mincho" panose="02020400000000000000" pitchFamily="18" charset="-128"/>
                      </a:endParaRPr>
                    </a:p>
                  </a:txBody>
                  <a:tcPr anchor="ctr"/>
                </a:tc>
                <a:extLst>
                  <a:ext uri="{0D108BD9-81ED-4DB2-BD59-A6C34878D82A}">
                    <a16:rowId xmlns:a16="http://schemas.microsoft.com/office/drawing/2014/main" val="1328608841"/>
                  </a:ext>
                </a:extLst>
              </a:tr>
            </a:tbl>
          </a:graphicData>
        </a:graphic>
      </p:graphicFrame>
      <p:pic>
        <p:nvPicPr>
          <p:cNvPr id="26" name="Picture 25">
            <a:extLst>
              <a:ext uri="{FF2B5EF4-FFF2-40B4-BE49-F238E27FC236}">
                <a16:creationId xmlns:a16="http://schemas.microsoft.com/office/drawing/2014/main" id="{00000000-0008-0000-0000-000003000000}"/>
              </a:ext>
            </a:extLst>
          </p:cNvPr>
          <p:cNvPicPr>
            <a:picLocks noChangeAspect="1"/>
          </p:cNvPicPr>
          <p:nvPr/>
        </p:nvPicPr>
        <p:blipFill>
          <a:blip r:embed="rId7">
            <a:alphaModFix/>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6051200" y="1046400"/>
            <a:ext cx="2570694" cy="1759152"/>
          </a:xfrm>
          <a:prstGeom prst="rect">
            <a:avLst/>
          </a:prstGeom>
          <a:noFill/>
          <a:ln w="0">
            <a:noFill/>
          </a:ln>
        </p:spPr>
      </p:pic>
      <p:sp>
        <p:nvSpPr>
          <p:cNvPr id="27" name="Oval 26">
            <a:extLst>
              <a:ext uri="{FF2B5EF4-FFF2-40B4-BE49-F238E27FC236}">
                <a16:creationId xmlns:a16="http://schemas.microsoft.com/office/drawing/2014/main" id="{6F3B22CE-4266-7F48-49A6-E125593A6335}"/>
              </a:ext>
            </a:extLst>
          </p:cNvPr>
          <p:cNvSpPr/>
          <p:nvPr/>
        </p:nvSpPr>
        <p:spPr>
          <a:xfrm>
            <a:off x="6313539" y="1619132"/>
            <a:ext cx="521574" cy="4085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Oval 27">
            <a:extLst>
              <a:ext uri="{FF2B5EF4-FFF2-40B4-BE49-F238E27FC236}">
                <a16:creationId xmlns:a16="http://schemas.microsoft.com/office/drawing/2014/main" id="{7F48A663-CC6B-EBBE-CBA0-658B8E4F103F}"/>
              </a:ext>
            </a:extLst>
          </p:cNvPr>
          <p:cNvSpPr/>
          <p:nvPr/>
        </p:nvSpPr>
        <p:spPr>
          <a:xfrm>
            <a:off x="7262302" y="1735606"/>
            <a:ext cx="269905" cy="2661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0" name="Straight Arrow Connector 29">
            <a:extLst>
              <a:ext uri="{FF2B5EF4-FFF2-40B4-BE49-F238E27FC236}">
                <a16:creationId xmlns:a16="http://schemas.microsoft.com/office/drawing/2014/main" id="{CF2858C9-4816-6A75-E470-80E649EA0CFC}"/>
              </a:ext>
            </a:extLst>
          </p:cNvPr>
          <p:cNvCxnSpPr>
            <a:stCxn id="27" idx="5"/>
          </p:cNvCxnSpPr>
          <p:nvPr/>
        </p:nvCxnSpPr>
        <p:spPr>
          <a:xfrm>
            <a:off x="6758730" y="1967820"/>
            <a:ext cx="8896" cy="2303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44FC3F0-3D7D-7342-F615-BE59FDF86405}"/>
              </a:ext>
            </a:extLst>
          </p:cNvPr>
          <p:cNvCxnSpPr>
            <a:cxnSpLocks/>
            <a:endCxn id="35" idx="0"/>
          </p:cNvCxnSpPr>
          <p:nvPr/>
        </p:nvCxnSpPr>
        <p:spPr>
          <a:xfrm flipH="1">
            <a:off x="7122994" y="2003590"/>
            <a:ext cx="192674" cy="1804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B0FE654A-BC6C-59EB-3528-B1A99B0E091C}"/>
              </a:ext>
            </a:extLst>
          </p:cNvPr>
          <p:cNvSpPr txBox="1"/>
          <p:nvPr/>
        </p:nvSpPr>
        <p:spPr>
          <a:xfrm>
            <a:off x="6646157" y="2184024"/>
            <a:ext cx="953673" cy="276999"/>
          </a:xfrm>
          <a:prstGeom prst="rect">
            <a:avLst/>
          </a:prstGeom>
          <a:noFill/>
        </p:spPr>
        <p:txBody>
          <a:bodyPr wrap="square" rtlCol="0">
            <a:spAutoFit/>
          </a:bodyPr>
          <a:lstStyle/>
          <a:p>
            <a:r>
              <a:rPr lang="en-US" sz="1200" b="1" dirty="0">
                <a:solidFill>
                  <a:srgbClr val="FF0000"/>
                </a:solidFill>
                <a:latin typeface="Yu Mincho" panose="02020400000000000000" pitchFamily="18" charset="-128"/>
                <a:ea typeface="Yu Mincho" panose="02020400000000000000" pitchFamily="18" charset="-128"/>
              </a:rPr>
              <a:t>defects</a:t>
            </a:r>
            <a:endParaRPr lang="en-NL" sz="1200" b="1" dirty="0">
              <a:solidFill>
                <a:srgbClr val="FF0000"/>
              </a:solidFill>
              <a:latin typeface="Yu Mincho" panose="02020400000000000000" pitchFamily="18" charset="-128"/>
              <a:ea typeface="Yu Mincho" panose="02020400000000000000" pitchFamily="18" charset="-128"/>
            </a:endParaRPr>
          </a:p>
        </p:txBody>
      </p:sp>
      <p:pic>
        <p:nvPicPr>
          <p:cNvPr id="37" name="Picture 36">
            <a:extLst>
              <a:ext uri="{FF2B5EF4-FFF2-40B4-BE49-F238E27FC236}">
                <a16:creationId xmlns:a16="http://schemas.microsoft.com/office/drawing/2014/main" id="{A649FD13-37F0-1BF4-AEA2-4923E4040D71}"/>
              </a:ext>
            </a:extLst>
          </p:cNvPr>
          <p:cNvPicPr>
            <a:picLocks noChangeAspect="1"/>
          </p:cNvPicPr>
          <p:nvPr/>
        </p:nvPicPr>
        <p:blipFill>
          <a:blip r:embed="rId9"/>
          <a:stretch>
            <a:fillRect/>
          </a:stretch>
        </p:blipFill>
        <p:spPr>
          <a:xfrm>
            <a:off x="5193795" y="2909861"/>
            <a:ext cx="3603151" cy="1784801"/>
          </a:xfrm>
          <a:prstGeom prst="rect">
            <a:avLst/>
          </a:prstGeom>
        </p:spPr>
      </p:pic>
      <p:graphicFrame>
        <p:nvGraphicFramePr>
          <p:cNvPr id="38" name="Table 37">
            <a:extLst>
              <a:ext uri="{FF2B5EF4-FFF2-40B4-BE49-F238E27FC236}">
                <a16:creationId xmlns:a16="http://schemas.microsoft.com/office/drawing/2014/main" id="{DA5E7F5C-EA7A-67DA-E199-AAA23E0D4768}"/>
              </a:ext>
            </a:extLst>
          </p:cNvPr>
          <p:cNvGraphicFramePr>
            <a:graphicFrameLocks noGrp="1"/>
          </p:cNvGraphicFramePr>
          <p:nvPr>
            <p:extLst>
              <p:ext uri="{D42A27DB-BD31-4B8C-83A1-F6EECF244321}">
                <p14:modId xmlns:p14="http://schemas.microsoft.com/office/powerpoint/2010/main" val="2691534889"/>
              </p:ext>
            </p:extLst>
          </p:nvPr>
        </p:nvGraphicFramePr>
        <p:xfrm>
          <a:off x="4620866" y="2190494"/>
          <a:ext cx="1326663" cy="588672"/>
        </p:xfrm>
        <a:graphic>
          <a:graphicData uri="http://schemas.openxmlformats.org/drawingml/2006/table">
            <a:tbl>
              <a:tblPr firstCol="1" bandRow="1">
                <a:tableStyleId>{E269D01E-BC32-4049-B463-5C60D7B0CCD2}</a:tableStyleId>
              </a:tblPr>
              <a:tblGrid>
                <a:gridCol w="707896">
                  <a:extLst>
                    <a:ext uri="{9D8B030D-6E8A-4147-A177-3AD203B41FA5}">
                      <a16:colId xmlns:a16="http://schemas.microsoft.com/office/drawing/2014/main" val="2773840977"/>
                    </a:ext>
                  </a:extLst>
                </a:gridCol>
                <a:gridCol w="618767">
                  <a:extLst>
                    <a:ext uri="{9D8B030D-6E8A-4147-A177-3AD203B41FA5}">
                      <a16:colId xmlns:a16="http://schemas.microsoft.com/office/drawing/2014/main" val="335658843"/>
                    </a:ext>
                  </a:extLst>
                </a:gridCol>
              </a:tblGrid>
              <a:tr h="30067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dirty="0">
                          <a:latin typeface="Yu Mincho" panose="02020400000000000000" pitchFamily="18" charset="-128"/>
                          <a:ea typeface="Yu Mincho" panose="02020400000000000000" pitchFamily="18" charset="-128"/>
                        </a:rPr>
                        <a:t>Ra [µm]</a:t>
                      </a:r>
                      <a:endParaRPr lang="en-NL" sz="1050" dirty="0">
                        <a:latin typeface="Yu Mincho" panose="02020400000000000000" pitchFamily="18" charset="-128"/>
                        <a:ea typeface="Yu Mincho" panose="020204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dirty="0">
                          <a:latin typeface="Yu Mincho" panose="02020400000000000000" pitchFamily="18" charset="-128"/>
                          <a:ea typeface="Yu Mincho" panose="02020400000000000000" pitchFamily="18" charset="-128"/>
                        </a:rPr>
                        <a:t>6.405 </a:t>
                      </a:r>
                      <a:endParaRPr lang="en-NL" sz="1050" dirty="0">
                        <a:latin typeface="Yu Mincho" panose="02020400000000000000" pitchFamily="18" charset="-128"/>
                        <a:ea typeface="Yu Mincho" panose="02020400000000000000" pitchFamily="18" charset="-128"/>
                      </a:endParaRPr>
                    </a:p>
                  </a:txBody>
                  <a:tcPr anchor="ctr"/>
                </a:tc>
                <a:extLst>
                  <a:ext uri="{0D108BD9-81ED-4DB2-BD59-A6C34878D82A}">
                    <a16:rowId xmlns:a16="http://schemas.microsoft.com/office/drawing/2014/main" val="659773215"/>
                  </a:ext>
                </a:extLst>
              </a:tr>
              <a:tr h="288000">
                <a:tc>
                  <a:txBody>
                    <a:bodyPr/>
                    <a:lstStyle/>
                    <a:p>
                      <a:pPr algn="ctr"/>
                      <a:r>
                        <a:rPr lang="en-US" sz="1050" dirty="0">
                          <a:latin typeface="Yu Mincho" panose="02020400000000000000" pitchFamily="18" charset="-128"/>
                          <a:ea typeface="Yu Mincho" panose="02020400000000000000" pitchFamily="18" charset="-128"/>
                        </a:rPr>
                        <a:t>Rz [µm]</a:t>
                      </a:r>
                      <a:endParaRPr lang="en-NL" sz="1050" dirty="0">
                        <a:latin typeface="Yu Mincho" panose="02020400000000000000" pitchFamily="18" charset="-128"/>
                        <a:ea typeface="Yu Mincho" panose="020204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dirty="0">
                          <a:latin typeface="Yu Mincho" panose="02020400000000000000" pitchFamily="18" charset="-128"/>
                          <a:ea typeface="Yu Mincho" panose="02020400000000000000" pitchFamily="18" charset="-128"/>
                        </a:rPr>
                        <a:t>70.730</a:t>
                      </a:r>
                      <a:endParaRPr lang="en-NL" sz="1050" dirty="0">
                        <a:latin typeface="Yu Mincho" panose="02020400000000000000" pitchFamily="18" charset="-128"/>
                        <a:ea typeface="Yu Mincho" panose="02020400000000000000" pitchFamily="18" charset="-128"/>
                      </a:endParaRPr>
                    </a:p>
                  </a:txBody>
                  <a:tcPr anchor="ctr"/>
                </a:tc>
                <a:extLst>
                  <a:ext uri="{0D108BD9-81ED-4DB2-BD59-A6C34878D82A}">
                    <a16:rowId xmlns:a16="http://schemas.microsoft.com/office/drawing/2014/main" val="1328608841"/>
                  </a:ext>
                </a:extLst>
              </a:tr>
            </a:tbl>
          </a:graphicData>
        </a:graphic>
      </p:graphicFrame>
      <p:pic>
        <p:nvPicPr>
          <p:cNvPr id="41" name="Picture 40">
            <a:extLst>
              <a:ext uri="{FF2B5EF4-FFF2-40B4-BE49-F238E27FC236}">
                <a16:creationId xmlns:a16="http://schemas.microsoft.com/office/drawing/2014/main" id="{AF4A532B-8FA2-EE82-8904-ED305071416F}"/>
              </a:ext>
            </a:extLst>
          </p:cNvPr>
          <p:cNvPicPr>
            <a:picLocks noChangeAspect="1"/>
          </p:cNvPicPr>
          <p:nvPr/>
        </p:nvPicPr>
        <p:blipFill>
          <a:blip r:embed="rId10"/>
          <a:stretch>
            <a:fillRect/>
          </a:stretch>
        </p:blipFill>
        <p:spPr>
          <a:xfrm>
            <a:off x="8432035" y="1054124"/>
            <a:ext cx="650670" cy="1759152"/>
          </a:xfrm>
          <a:prstGeom prst="rect">
            <a:avLst/>
          </a:prstGeom>
        </p:spPr>
      </p:pic>
    </p:spTree>
    <p:extLst>
      <p:ext uri="{BB962C8B-B14F-4D97-AF65-F5344CB8AC3E}">
        <p14:creationId xmlns:p14="http://schemas.microsoft.com/office/powerpoint/2010/main" val="39643818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14</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1837362"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Conclusions</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5" name="TextBox 14">
            <a:extLst>
              <a:ext uri="{FF2B5EF4-FFF2-40B4-BE49-F238E27FC236}">
                <a16:creationId xmlns:a16="http://schemas.microsoft.com/office/drawing/2014/main" id="{774CC9C5-B628-CA1A-3043-DF4DB104452E}"/>
              </a:ext>
            </a:extLst>
          </p:cNvPr>
          <p:cNvSpPr txBox="1"/>
          <p:nvPr/>
        </p:nvSpPr>
        <p:spPr>
          <a:xfrm>
            <a:off x="1183710" y="1161530"/>
            <a:ext cx="6493724"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Yu Mincho" panose="02020400000000000000" pitchFamily="18" charset="-128"/>
                <a:ea typeface="Yu Mincho" panose="02020400000000000000" pitchFamily="18" charset="-128"/>
              </a:rPr>
              <a:t>NH</a:t>
            </a:r>
            <a:r>
              <a:rPr lang="en-US" baseline="-25000" dirty="0">
                <a:latin typeface="Yu Mincho" panose="02020400000000000000" pitchFamily="18" charset="-128"/>
                <a:ea typeface="Yu Mincho" panose="02020400000000000000" pitchFamily="18" charset="-128"/>
              </a:rPr>
              <a:t>3</a:t>
            </a:r>
            <a:r>
              <a:rPr lang="en-US" dirty="0">
                <a:latin typeface="Yu Mincho" panose="02020400000000000000" pitchFamily="18" charset="-128"/>
                <a:ea typeface="Yu Mincho" panose="02020400000000000000" pitchFamily="18" charset="-128"/>
              </a:rPr>
              <a:t> and H</a:t>
            </a:r>
            <a:r>
              <a:rPr lang="en-US" baseline="-25000" dirty="0">
                <a:latin typeface="Yu Mincho" panose="02020400000000000000" pitchFamily="18" charset="-128"/>
                <a:ea typeface="Yu Mincho" panose="02020400000000000000" pitchFamily="18" charset="-128"/>
              </a:rPr>
              <a:t>2</a:t>
            </a:r>
            <a:r>
              <a:rPr lang="en-US" dirty="0">
                <a:latin typeface="Yu Mincho" panose="02020400000000000000" pitchFamily="18" charset="-128"/>
                <a:ea typeface="Yu Mincho" panose="02020400000000000000" pitchFamily="18" charset="-128"/>
              </a:rPr>
              <a:t> chemical interaction with membrane walls</a:t>
            </a:r>
          </a:p>
          <a:p>
            <a:pPr marL="285750" indent="-285750">
              <a:buFont typeface="Arial" panose="020B0604020202020204" pitchFamily="34" charset="0"/>
              <a:buChar char="•"/>
            </a:pPr>
            <a:endParaRPr lang="en-US" dirty="0">
              <a:latin typeface="Yu Mincho" panose="02020400000000000000" pitchFamily="18" charset="-128"/>
              <a:ea typeface="Yu Mincho" panose="02020400000000000000" pitchFamily="18" charset="-128"/>
            </a:endParaRPr>
          </a:p>
          <a:p>
            <a:pPr marL="285750" indent="-285750">
              <a:buFont typeface="Arial" panose="020B0604020202020204" pitchFamily="34" charset="0"/>
              <a:buChar char="•"/>
            </a:pPr>
            <a:r>
              <a:rPr lang="en-US" dirty="0">
                <a:latin typeface="Yu Mincho" panose="02020400000000000000" pitchFamily="18" charset="-128"/>
                <a:ea typeface="Yu Mincho" panose="02020400000000000000" pitchFamily="18" charset="-128"/>
              </a:rPr>
              <a:t>Higher carbonization temperature leads to have higher NH</a:t>
            </a:r>
            <a:r>
              <a:rPr lang="en-US" baseline="-25000" dirty="0">
                <a:latin typeface="Yu Mincho" panose="02020400000000000000" pitchFamily="18" charset="-128"/>
                <a:ea typeface="Yu Mincho" panose="02020400000000000000" pitchFamily="18" charset="-128"/>
              </a:rPr>
              <a:t>3</a:t>
            </a:r>
            <a:r>
              <a:rPr lang="en-US" dirty="0">
                <a:latin typeface="Yu Mincho" panose="02020400000000000000" pitchFamily="18" charset="-128"/>
                <a:ea typeface="Yu Mincho" panose="02020400000000000000" pitchFamily="18" charset="-128"/>
              </a:rPr>
              <a:t> and H</a:t>
            </a:r>
            <a:r>
              <a:rPr lang="en-US" baseline="-25000" dirty="0">
                <a:latin typeface="Yu Mincho" panose="02020400000000000000" pitchFamily="18" charset="-128"/>
                <a:ea typeface="Yu Mincho" panose="02020400000000000000" pitchFamily="18" charset="-128"/>
              </a:rPr>
              <a:t>2</a:t>
            </a:r>
            <a:r>
              <a:rPr lang="en-US" dirty="0">
                <a:latin typeface="Yu Mincho" panose="02020400000000000000" pitchFamily="18" charset="-128"/>
                <a:ea typeface="Yu Mincho" panose="02020400000000000000" pitchFamily="18" charset="-128"/>
              </a:rPr>
              <a:t> permeance compared to He</a:t>
            </a:r>
          </a:p>
          <a:p>
            <a:pPr marL="285750" indent="-285750">
              <a:buFont typeface="Arial" panose="020B0604020202020204" pitchFamily="34" charset="0"/>
              <a:buChar char="•"/>
            </a:pPr>
            <a:endParaRPr lang="en-US" dirty="0">
              <a:latin typeface="Yu Mincho" panose="02020400000000000000" pitchFamily="18" charset="-128"/>
              <a:ea typeface="Yu Mincho" panose="02020400000000000000" pitchFamily="18" charset="-128"/>
            </a:endParaRPr>
          </a:p>
          <a:p>
            <a:pPr marL="285750" indent="-285750">
              <a:buFont typeface="Arial" panose="020B0604020202020204" pitchFamily="34" charset="0"/>
              <a:buChar char="•"/>
            </a:pPr>
            <a:r>
              <a:rPr lang="en-US" dirty="0">
                <a:latin typeface="Yu Mincho" panose="02020400000000000000" pitchFamily="18" charset="-128"/>
                <a:ea typeface="Yu Mincho" panose="02020400000000000000" pitchFamily="18" charset="-128"/>
              </a:rPr>
              <a:t>Main transport mechanism for NH</a:t>
            </a:r>
            <a:r>
              <a:rPr lang="en-US" baseline="-25000" dirty="0">
                <a:latin typeface="Yu Mincho" panose="02020400000000000000" pitchFamily="18" charset="-128"/>
                <a:ea typeface="Yu Mincho" panose="02020400000000000000" pitchFamily="18" charset="-128"/>
              </a:rPr>
              <a:t>3 </a:t>
            </a:r>
            <a:r>
              <a:rPr lang="en-US" dirty="0">
                <a:latin typeface="Yu Mincho" panose="02020400000000000000" pitchFamily="18" charset="-128"/>
                <a:ea typeface="Yu Mincho" panose="02020400000000000000" pitchFamily="18" charset="-128"/>
              </a:rPr>
              <a:t>is adsorption diffusion</a:t>
            </a:r>
          </a:p>
          <a:p>
            <a:r>
              <a:rPr lang="en-US" dirty="0">
                <a:latin typeface="Yu Mincho" panose="02020400000000000000" pitchFamily="18" charset="-128"/>
                <a:ea typeface="Yu Mincho" panose="02020400000000000000" pitchFamily="18" charset="-128"/>
              </a:rPr>
              <a:t> </a:t>
            </a:r>
          </a:p>
          <a:p>
            <a:pPr marL="285750" indent="-285750">
              <a:buFont typeface="Arial" panose="020B0604020202020204" pitchFamily="34" charset="0"/>
              <a:buChar char="•"/>
            </a:pPr>
            <a:r>
              <a:rPr lang="en-US" dirty="0">
                <a:latin typeface="Yu Mincho" panose="02020400000000000000" pitchFamily="18" charset="-128"/>
                <a:ea typeface="Yu Mincho" panose="02020400000000000000" pitchFamily="18" charset="-128"/>
              </a:rPr>
              <a:t>Narrow pore size distribution for CM700 leads to have higher NH</a:t>
            </a:r>
            <a:r>
              <a:rPr lang="en-US" baseline="-25000" dirty="0">
                <a:latin typeface="Yu Mincho" panose="02020400000000000000" pitchFamily="18" charset="-128"/>
                <a:ea typeface="Yu Mincho" panose="02020400000000000000" pitchFamily="18" charset="-128"/>
              </a:rPr>
              <a:t>3</a:t>
            </a:r>
            <a:r>
              <a:rPr lang="en-US" dirty="0">
                <a:latin typeface="Yu Mincho" panose="02020400000000000000" pitchFamily="18" charset="-128"/>
                <a:ea typeface="Yu Mincho" panose="02020400000000000000" pitchFamily="18" charset="-128"/>
              </a:rPr>
              <a:t>/H</a:t>
            </a:r>
            <a:r>
              <a:rPr lang="en-US" baseline="-25000" dirty="0">
                <a:latin typeface="Yu Mincho" panose="02020400000000000000" pitchFamily="18" charset="-128"/>
                <a:ea typeface="Yu Mincho" panose="02020400000000000000" pitchFamily="18" charset="-128"/>
              </a:rPr>
              <a:t>2</a:t>
            </a:r>
            <a:r>
              <a:rPr lang="en-US" dirty="0">
                <a:latin typeface="Yu Mincho" panose="02020400000000000000" pitchFamily="18" charset="-128"/>
                <a:ea typeface="Yu Mincho" panose="02020400000000000000" pitchFamily="18" charset="-128"/>
              </a:rPr>
              <a:t> and NH</a:t>
            </a:r>
            <a:r>
              <a:rPr lang="en-US" baseline="-25000" dirty="0">
                <a:latin typeface="Yu Mincho" panose="02020400000000000000" pitchFamily="18" charset="-128"/>
                <a:ea typeface="Yu Mincho" panose="02020400000000000000" pitchFamily="18" charset="-128"/>
              </a:rPr>
              <a:t>3</a:t>
            </a:r>
            <a:r>
              <a:rPr lang="en-US" dirty="0">
                <a:latin typeface="Yu Mincho" panose="02020400000000000000" pitchFamily="18" charset="-128"/>
                <a:ea typeface="Yu Mincho" panose="02020400000000000000" pitchFamily="18" charset="-128"/>
              </a:rPr>
              <a:t>/He </a:t>
            </a:r>
            <a:r>
              <a:rPr lang="en-US" dirty="0" err="1">
                <a:latin typeface="Yu Mincho" panose="02020400000000000000" pitchFamily="18" charset="-128"/>
                <a:ea typeface="Yu Mincho" panose="02020400000000000000" pitchFamily="18" charset="-128"/>
              </a:rPr>
              <a:t>selectivities</a:t>
            </a:r>
            <a:endParaRPr lang="en-US" dirty="0">
              <a:latin typeface="Yu Mincho" panose="02020400000000000000" pitchFamily="18" charset="-128"/>
              <a:ea typeface="Yu Mincho" panose="02020400000000000000" pitchFamily="18" charset="-128"/>
            </a:endParaRPr>
          </a:p>
          <a:p>
            <a:pPr marL="285750" indent="-285750">
              <a:buFont typeface="Arial" panose="020B0604020202020204" pitchFamily="34" charset="0"/>
              <a:buChar char="•"/>
            </a:pPr>
            <a:endParaRPr lang="en-US" dirty="0">
              <a:latin typeface="Yu Mincho" panose="02020400000000000000" pitchFamily="18" charset="-128"/>
              <a:ea typeface="Yu Mincho" panose="02020400000000000000" pitchFamily="18" charset="-128"/>
            </a:endParaRPr>
          </a:p>
          <a:p>
            <a:pPr marL="285750" indent="-285750">
              <a:buFont typeface="Arial" panose="020B0604020202020204" pitchFamily="34" charset="0"/>
              <a:buChar char="•"/>
            </a:pPr>
            <a:endParaRPr lang="en-US" dirty="0">
              <a:latin typeface="Yu Mincho" panose="02020400000000000000" pitchFamily="18" charset="-128"/>
              <a:ea typeface="Yu Mincho" panose="02020400000000000000" pitchFamily="18" charset="-128"/>
            </a:endParaRPr>
          </a:p>
          <a:p>
            <a:pPr marL="285750" indent="-285750">
              <a:buFont typeface="Arial" panose="020B0604020202020204" pitchFamily="34" charset="0"/>
              <a:buChar char="•"/>
            </a:pPr>
            <a:endParaRPr lang="en-NL" dirty="0">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22349882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41F94-D40B-4A8D-8565-C22E4A6DE8EF}"/>
              </a:ext>
            </a:extLst>
          </p:cNvPr>
          <p:cNvSpPr>
            <a:spLocks noGrp="1"/>
          </p:cNvSpPr>
          <p:nvPr>
            <p:ph type="ctrTitle"/>
          </p:nvPr>
        </p:nvSpPr>
        <p:spPr>
          <a:xfrm>
            <a:off x="1" y="1882629"/>
            <a:ext cx="9143999" cy="792000"/>
          </a:xfrm>
        </p:spPr>
        <p:txBody>
          <a:bodyPr/>
          <a:lstStyle/>
          <a:p>
            <a:pPr algn="ctr"/>
            <a:r>
              <a:rPr lang="en-US" dirty="0">
                <a:latin typeface="Yu Mincho" panose="02020400000000000000" pitchFamily="18" charset="-128"/>
                <a:ea typeface="Yu Mincho" panose="02020400000000000000" pitchFamily="18" charset="-128"/>
              </a:rPr>
              <a:t>        Thank you for the attention!</a:t>
            </a:r>
            <a:br>
              <a:rPr lang="en-US" dirty="0">
                <a:latin typeface="Yu Mincho" panose="02020400000000000000" pitchFamily="18" charset="-128"/>
                <a:ea typeface="Yu Mincho" panose="02020400000000000000" pitchFamily="18" charset="-128"/>
              </a:rPr>
            </a:br>
            <a:r>
              <a:rPr lang="en-US" dirty="0">
                <a:latin typeface="Yu Mincho" panose="02020400000000000000" pitchFamily="18" charset="-128"/>
                <a:ea typeface="Yu Mincho" panose="02020400000000000000" pitchFamily="18" charset="-128"/>
              </a:rPr>
              <a:t>         Questions??</a:t>
            </a:r>
            <a:endParaRPr lang="en-NL" dirty="0">
              <a:latin typeface="Yu Mincho" panose="02020400000000000000" pitchFamily="18" charset="-128"/>
              <a:ea typeface="Yu Mincho" panose="02020400000000000000" pitchFamily="18" charset="-128"/>
            </a:endParaRPr>
          </a:p>
        </p:txBody>
      </p:sp>
      <p:sp>
        <p:nvSpPr>
          <p:cNvPr id="16" name="Text Placeholder 15">
            <a:extLst>
              <a:ext uri="{FF2B5EF4-FFF2-40B4-BE49-F238E27FC236}">
                <a16:creationId xmlns:a16="http://schemas.microsoft.com/office/drawing/2014/main" id="{0ED27EEC-BCE7-6C56-339E-ABB2BAA0EE0E}"/>
              </a:ext>
            </a:extLst>
          </p:cNvPr>
          <p:cNvSpPr>
            <a:spLocks noGrp="1"/>
          </p:cNvSpPr>
          <p:nvPr>
            <p:ph type="body" sz="quarter" idx="13"/>
          </p:nvPr>
        </p:nvSpPr>
        <p:spPr>
          <a:xfrm>
            <a:off x="273810" y="12623"/>
            <a:ext cx="5019041" cy="569914"/>
          </a:xfrm>
          <a:solidFill>
            <a:schemeClr val="bg1">
              <a:alpha val="25098"/>
            </a:schemeClr>
          </a:solidFill>
        </p:spPr>
        <p:txBody>
          <a:bodyPr>
            <a:normAutofit fontScale="92500"/>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NL" sz="7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This project has received funding from the European Union’s Horizon 2020 research and innovation </a:t>
            </a:r>
            <a:r>
              <a:rPr kumimoji="0" lang="en-US" altLang="en-NL" sz="7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programme</a:t>
            </a:r>
            <a:r>
              <a:rPr kumimoji="0" lang="en-US" altLang="en-NL" sz="7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under grant agreement No 101058565 (</a:t>
            </a:r>
            <a:r>
              <a:rPr kumimoji="0" lang="en-US" altLang="en-NL" sz="7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Ambher</a:t>
            </a:r>
            <a:r>
              <a:rPr kumimoji="0" lang="en-US" altLang="en-NL" sz="7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project).</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NL" sz="7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Funded by the European Union. Views and opinions expressed are however those of the author(s) only and do not necessarily reflect those of the European Union. Neither the European Union nor the granting authority can be held responsible for them</a:t>
            </a:r>
            <a:r>
              <a:rPr kumimoji="0" lang="en-US" altLang="en-NL" sz="700" b="0" i="0" u="none" strike="noStrike" cap="none" normalizeH="0" baseline="0" dirty="0">
                <a:ln>
                  <a:noFill/>
                </a:ln>
                <a:solidFill>
                  <a:schemeClr val="tx1"/>
                </a:solidFill>
                <a:effectLst/>
                <a:latin typeface="Arial" panose="020B0604020202020204" pitchFamily="34" charset="0"/>
              </a:rPr>
              <a:t> </a:t>
            </a:r>
          </a:p>
        </p:txBody>
      </p:sp>
      <p:sp>
        <p:nvSpPr>
          <p:cNvPr id="10" name="TextBox 9">
            <a:extLst>
              <a:ext uri="{FF2B5EF4-FFF2-40B4-BE49-F238E27FC236}">
                <a16:creationId xmlns:a16="http://schemas.microsoft.com/office/drawing/2014/main" id="{883C6986-16FD-F6BC-DD75-813622640A29}"/>
              </a:ext>
            </a:extLst>
          </p:cNvPr>
          <p:cNvSpPr txBox="1"/>
          <p:nvPr/>
        </p:nvSpPr>
        <p:spPr>
          <a:xfrm>
            <a:off x="1160394" y="8021637"/>
            <a:ext cx="45719" cy="300082"/>
          </a:xfrm>
          <a:prstGeom prst="rect">
            <a:avLst/>
          </a:prstGeom>
          <a:noFill/>
        </p:spPr>
        <p:txBody>
          <a:bodyPr wrap="square" rtlCol="0">
            <a:spAutoFit/>
          </a:bodyPr>
          <a:lstStyle/>
          <a:p>
            <a:endParaRPr lang="en-NL" dirty="0"/>
          </a:p>
        </p:txBody>
      </p:sp>
      <p:sp>
        <p:nvSpPr>
          <p:cNvPr id="11" name="Rectangle 5">
            <a:extLst>
              <a:ext uri="{FF2B5EF4-FFF2-40B4-BE49-F238E27FC236}">
                <a16:creationId xmlns:a16="http://schemas.microsoft.com/office/drawing/2014/main" id="{485BED8F-8EDC-7A2B-C50A-067710CEAA5B}"/>
              </a:ext>
            </a:extLst>
          </p:cNvPr>
          <p:cNvSpPr>
            <a:spLocks noChangeArrowheads="1"/>
          </p:cNvSpPr>
          <p:nvPr/>
        </p:nvSpPr>
        <p:spPr bwMode="auto">
          <a:xfrm>
            <a:off x="-207819" y="365283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sp>
        <p:nvSpPr>
          <p:cNvPr id="2" name="Tijdelijke aanduiding voor tekst 8">
            <a:extLst>
              <a:ext uri="{FF2B5EF4-FFF2-40B4-BE49-F238E27FC236}">
                <a16:creationId xmlns:a16="http://schemas.microsoft.com/office/drawing/2014/main" id="{2CDFA1A7-2CDF-623E-6F13-AA92892F72BF}"/>
              </a:ext>
            </a:extLst>
          </p:cNvPr>
          <p:cNvSpPr txBox="1">
            <a:spLocks/>
          </p:cNvSpPr>
          <p:nvPr/>
        </p:nvSpPr>
        <p:spPr>
          <a:xfrm>
            <a:off x="0" y="4556179"/>
            <a:ext cx="7284720"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a:solidFill>
                  <a:prstClr val="black"/>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endParaRPr lang="en-GB" sz="1050" dirty="0">
              <a:solidFill>
                <a:prstClr val="black"/>
              </a:solidFill>
              <a:latin typeface="Yu Mincho" panose="02020400000000000000" pitchFamily="18" charset="-128"/>
              <a:ea typeface="Yu Mincho" panose="02020400000000000000" pitchFamily="18" charset="-128"/>
              <a:cs typeface="Calibri Light" panose="020F0302020204030204" pitchFamily="34" charset="0"/>
            </a:endParaRPr>
          </a:p>
        </p:txBody>
      </p:sp>
      <p:pic>
        <p:nvPicPr>
          <p:cNvPr id="5" name="Picture 4" descr="A close up of a logo&#10;&#10;Description automatically generated with low confidence">
            <a:extLst>
              <a:ext uri="{FF2B5EF4-FFF2-40B4-BE49-F238E27FC236}">
                <a16:creationId xmlns:a16="http://schemas.microsoft.com/office/drawing/2014/main" id="{697149AF-E96D-D045-DDB8-D64F74CF1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51" y="0"/>
            <a:ext cx="2060194" cy="582537"/>
          </a:xfrm>
          <a:prstGeom prst="rect">
            <a:avLst/>
          </a:prstGeom>
        </p:spPr>
      </p:pic>
      <p:pic>
        <p:nvPicPr>
          <p:cNvPr id="6" name="Picture 5">
            <a:extLst>
              <a:ext uri="{FF2B5EF4-FFF2-40B4-BE49-F238E27FC236}">
                <a16:creationId xmlns:a16="http://schemas.microsoft.com/office/drawing/2014/main" id="{D93D9124-F30E-7BFC-C904-DA96F6B666A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810" y="81418"/>
            <a:ext cx="728272" cy="432149"/>
          </a:xfrm>
          <a:prstGeom prst="rect">
            <a:avLst/>
          </a:prstGeom>
          <a:noFill/>
        </p:spPr>
      </p:pic>
    </p:spTree>
    <p:extLst>
      <p:ext uri="{BB962C8B-B14F-4D97-AF65-F5344CB8AC3E}">
        <p14:creationId xmlns:p14="http://schemas.microsoft.com/office/powerpoint/2010/main" val="1551920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50EF0C-E542-E161-F3D1-2A0FE8655FFD}"/>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0A177CF3-E41F-E135-0387-E4939D62622E}"/>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BFEEEA66-8CF0-0A4E-AC0B-6E39E64EC6F4}"/>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DA55E643-8D39-95ED-7F7A-F370FE4ABBC9}"/>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89FBF2A6-30BF-CB22-5493-3457043C029B}"/>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3" name="TextBox 12">
              <a:extLst>
                <a:ext uri="{FF2B5EF4-FFF2-40B4-BE49-F238E27FC236}">
                  <a16:creationId xmlns:a16="http://schemas.microsoft.com/office/drawing/2014/main" id="{C7965845-EA34-ED64-0AB0-C818FF91B53A}"/>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28" name="Tijdelijke aanduiding voor tekst 8">
            <a:extLst>
              <a:ext uri="{FF2B5EF4-FFF2-40B4-BE49-F238E27FC236}">
                <a16:creationId xmlns:a16="http://schemas.microsoft.com/office/drawing/2014/main" id="{CFA6D985-5468-0FF9-798E-DB087BC71E9C}"/>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6" name="TextBox 45">
            <a:extLst>
              <a:ext uri="{FF2B5EF4-FFF2-40B4-BE49-F238E27FC236}">
                <a16:creationId xmlns:a16="http://schemas.microsoft.com/office/drawing/2014/main" id="{E5D778F6-48DB-3024-4579-F9040FCD254D}"/>
              </a:ext>
            </a:extLst>
          </p:cNvPr>
          <p:cNvSpPr txBox="1"/>
          <p:nvPr/>
        </p:nvSpPr>
        <p:spPr>
          <a:xfrm>
            <a:off x="1089649" y="197021"/>
            <a:ext cx="4988866"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NH</a:t>
            </a:r>
            <a:r>
              <a:rPr lang="en-US" sz="2400" baseline="-250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3</a:t>
            </a:r>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 as long-term hydrogen storage</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56" name="Flowchart: Stored Data 55">
            <a:extLst>
              <a:ext uri="{FF2B5EF4-FFF2-40B4-BE49-F238E27FC236}">
                <a16:creationId xmlns:a16="http://schemas.microsoft.com/office/drawing/2014/main" id="{28ECFD51-0B1B-12F2-92A5-05B017E83643}"/>
              </a:ext>
            </a:extLst>
          </p:cNvPr>
          <p:cNvSpPr/>
          <p:nvPr/>
        </p:nvSpPr>
        <p:spPr>
          <a:xfrm>
            <a:off x="365749" y="113703"/>
            <a:ext cx="723900" cy="640677"/>
          </a:xfrm>
          <a:prstGeom prst="flowChartOnlineStorage">
            <a:avLst/>
          </a:prstGeom>
          <a:solidFill>
            <a:srgbClr val="2E25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72" name="Straight Connector 71">
            <a:extLst>
              <a:ext uri="{FF2B5EF4-FFF2-40B4-BE49-F238E27FC236}">
                <a16:creationId xmlns:a16="http://schemas.microsoft.com/office/drawing/2014/main" id="{851152D7-2CEF-07B4-4704-120F6ED91CBA}"/>
              </a:ext>
            </a:extLst>
          </p:cNvPr>
          <p:cNvCxnSpPr>
            <a:cxnSpLocks/>
          </p:cNvCxnSpPr>
          <p:nvPr/>
        </p:nvCxnSpPr>
        <p:spPr>
          <a:xfrm>
            <a:off x="727699" y="134609"/>
            <a:ext cx="5505461" cy="0"/>
          </a:xfrm>
          <a:prstGeom prst="line">
            <a:avLst/>
          </a:prstGeom>
          <a:ln w="38100">
            <a:solidFill>
              <a:srgbClr val="2E25DB"/>
            </a:solidFill>
          </a:ln>
        </p:spPr>
        <p:style>
          <a:lnRef idx="2">
            <a:schemeClr val="accent1"/>
          </a:lnRef>
          <a:fillRef idx="0">
            <a:schemeClr val="accent1"/>
          </a:fillRef>
          <a:effectRef idx="1">
            <a:schemeClr val="accent1"/>
          </a:effectRef>
          <a:fontRef idx="minor">
            <a:schemeClr val="tx1"/>
          </a:fontRef>
        </p:style>
      </p:cxnSp>
      <p:grpSp>
        <p:nvGrpSpPr>
          <p:cNvPr id="73" name="Group 72">
            <a:extLst>
              <a:ext uri="{FF2B5EF4-FFF2-40B4-BE49-F238E27FC236}">
                <a16:creationId xmlns:a16="http://schemas.microsoft.com/office/drawing/2014/main" id="{6C6C42AF-79CB-2632-3143-912C23DF3F55}"/>
              </a:ext>
            </a:extLst>
          </p:cNvPr>
          <p:cNvGrpSpPr/>
          <p:nvPr/>
        </p:nvGrpSpPr>
        <p:grpSpPr>
          <a:xfrm>
            <a:off x="365749" y="1018444"/>
            <a:ext cx="6530846" cy="2947871"/>
            <a:chOff x="793748" y="694885"/>
            <a:chExt cx="8371147" cy="3871609"/>
          </a:xfrm>
        </p:grpSpPr>
        <p:sp>
          <p:nvSpPr>
            <p:cNvPr id="74" name="Oval 73">
              <a:extLst>
                <a:ext uri="{FF2B5EF4-FFF2-40B4-BE49-F238E27FC236}">
                  <a16:creationId xmlns:a16="http://schemas.microsoft.com/office/drawing/2014/main" id="{6DF5AF05-05F6-B20B-F1A3-3A189C8A67AE}"/>
                </a:ext>
              </a:extLst>
            </p:cNvPr>
            <p:cNvSpPr/>
            <p:nvPr/>
          </p:nvSpPr>
          <p:spPr>
            <a:xfrm>
              <a:off x="7818283" y="3541302"/>
              <a:ext cx="847917" cy="850591"/>
            </a:xfrm>
            <a:prstGeom prst="ellipse">
              <a:avLst/>
            </a:prstGeom>
            <a:solidFill>
              <a:schemeClr val="bg1"/>
            </a:solidFill>
            <a:ln>
              <a:solidFill>
                <a:srgbClr val="2B59D9"/>
              </a:solidFill>
              <a:prstDash val="dash"/>
            </a:ln>
            <a:effectLst>
              <a:outerShdw blurRad="889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5" name="Oval 74">
              <a:extLst>
                <a:ext uri="{FF2B5EF4-FFF2-40B4-BE49-F238E27FC236}">
                  <a16:creationId xmlns:a16="http://schemas.microsoft.com/office/drawing/2014/main" id="{AACAAA5B-4D7B-D6A1-7540-EC822DB7B116}"/>
                </a:ext>
              </a:extLst>
            </p:cNvPr>
            <p:cNvSpPr/>
            <p:nvPr/>
          </p:nvSpPr>
          <p:spPr>
            <a:xfrm>
              <a:off x="6236818" y="1130678"/>
              <a:ext cx="783849" cy="760469"/>
            </a:xfrm>
            <a:prstGeom prst="ellipse">
              <a:avLst/>
            </a:prstGeom>
            <a:solidFill>
              <a:schemeClr val="bg1"/>
            </a:solidFill>
            <a:ln>
              <a:solidFill>
                <a:srgbClr val="2B59D9"/>
              </a:solidFill>
              <a:prstDash val="dash"/>
            </a:ln>
            <a:effectLst>
              <a:outerShdw blurRad="1397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76" name="Group 75">
              <a:extLst>
                <a:ext uri="{FF2B5EF4-FFF2-40B4-BE49-F238E27FC236}">
                  <a16:creationId xmlns:a16="http://schemas.microsoft.com/office/drawing/2014/main" id="{57BA5292-AB12-10DC-D816-002C27168921}"/>
                </a:ext>
              </a:extLst>
            </p:cNvPr>
            <p:cNvGrpSpPr/>
            <p:nvPr/>
          </p:nvGrpSpPr>
          <p:grpSpPr>
            <a:xfrm>
              <a:off x="793748" y="694885"/>
              <a:ext cx="8371147" cy="3871609"/>
              <a:chOff x="732746" y="694885"/>
              <a:chExt cx="8371147" cy="3871609"/>
            </a:xfrm>
          </p:grpSpPr>
          <p:sp>
            <p:nvSpPr>
              <p:cNvPr id="77" name="Oval 76">
                <a:extLst>
                  <a:ext uri="{FF2B5EF4-FFF2-40B4-BE49-F238E27FC236}">
                    <a16:creationId xmlns:a16="http://schemas.microsoft.com/office/drawing/2014/main" id="{CA297711-BF8F-DFDB-7172-1AC22BAA3C90}"/>
                  </a:ext>
                </a:extLst>
              </p:cNvPr>
              <p:cNvSpPr/>
              <p:nvPr/>
            </p:nvSpPr>
            <p:spPr>
              <a:xfrm>
                <a:off x="5851815" y="2534752"/>
                <a:ext cx="1460638" cy="1471122"/>
              </a:xfrm>
              <a:prstGeom prst="ellipse">
                <a:avLst/>
              </a:prstGeom>
              <a:solidFill>
                <a:schemeClr val="bg1"/>
              </a:solidFill>
              <a:ln>
                <a:solidFill>
                  <a:srgbClr val="2B59D9"/>
                </a:solidFill>
                <a:prstDash val="dash"/>
              </a:ln>
              <a:effectLst>
                <a:outerShdw blurRad="1397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8" name="Oval 77">
                <a:extLst>
                  <a:ext uri="{FF2B5EF4-FFF2-40B4-BE49-F238E27FC236}">
                    <a16:creationId xmlns:a16="http://schemas.microsoft.com/office/drawing/2014/main" id="{0336A89D-8533-C45F-EB54-8C0B38DE3E93}"/>
                  </a:ext>
                </a:extLst>
              </p:cNvPr>
              <p:cNvSpPr/>
              <p:nvPr/>
            </p:nvSpPr>
            <p:spPr>
              <a:xfrm>
                <a:off x="4366403" y="1362778"/>
                <a:ext cx="1460638" cy="1471122"/>
              </a:xfrm>
              <a:prstGeom prst="ellipse">
                <a:avLst/>
              </a:prstGeom>
              <a:solidFill>
                <a:schemeClr val="bg1"/>
              </a:solidFill>
              <a:ln>
                <a:solidFill>
                  <a:srgbClr val="2B59D9"/>
                </a:solidFill>
                <a:prstDash val="dash"/>
              </a:ln>
              <a:effectLst>
                <a:outerShdw blurRad="1397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9" name="Oval 78">
                <a:extLst>
                  <a:ext uri="{FF2B5EF4-FFF2-40B4-BE49-F238E27FC236}">
                    <a16:creationId xmlns:a16="http://schemas.microsoft.com/office/drawing/2014/main" id="{AB372E5A-B479-C62A-5F88-82FD356ACF06}"/>
                  </a:ext>
                </a:extLst>
              </p:cNvPr>
              <p:cNvSpPr/>
              <p:nvPr/>
            </p:nvSpPr>
            <p:spPr>
              <a:xfrm>
                <a:off x="2337441" y="1763697"/>
                <a:ext cx="1597185" cy="1542110"/>
              </a:xfrm>
              <a:prstGeom prst="ellipse">
                <a:avLst/>
              </a:prstGeom>
              <a:solidFill>
                <a:srgbClr val="FFFFFF"/>
              </a:solidFill>
              <a:ln>
                <a:solidFill>
                  <a:srgbClr val="2B59D9"/>
                </a:solidFill>
                <a:prstDash val="dash"/>
              </a:ln>
              <a:effectLst>
                <a:outerShdw blurRad="1397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0" name="Oval 79">
                <a:extLst>
                  <a:ext uri="{FF2B5EF4-FFF2-40B4-BE49-F238E27FC236}">
                    <a16:creationId xmlns:a16="http://schemas.microsoft.com/office/drawing/2014/main" id="{D12CAEB6-3306-FD8C-1EFB-77335FD7A309}"/>
                  </a:ext>
                </a:extLst>
              </p:cNvPr>
              <p:cNvSpPr/>
              <p:nvPr/>
            </p:nvSpPr>
            <p:spPr>
              <a:xfrm>
                <a:off x="732746" y="818147"/>
                <a:ext cx="1460638" cy="1471122"/>
              </a:xfrm>
              <a:prstGeom prst="ellipse">
                <a:avLst/>
              </a:prstGeom>
              <a:solidFill>
                <a:srgbClr val="FFFFFF"/>
              </a:solidFill>
              <a:ln>
                <a:solidFill>
                  <a:srgbClr val="2B59D9"/>
                </a:solidFill>
                <a:prstDash val="dash"/>
              </a:ln>
              <a:effectLst>
                <a:outerShdw blurRad="139700" dist="88900" dir="8400000" sx="96000" sy="96000" algn="ctr" rotWithShape="0">
                  <a:schemeClr val="tx1">
                    <a:alpha val="8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81" name="Picture 80" descr="A collection of green icons&#10;&#10;Description automatically generated">
                <a:extLst>
                  <a:ext uri="{FF2B5EF4-FFF2-40B4-BE49-F238E27FC236}">
                    <a16:creationId xmlns:a16="http://schemas.microsoft.com/office/drawing/2014/main" id="{8784B2CC-A320-575F-64C0-5A9C7ED12D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802" t="30375" r="23498" b="32354"/>
              <a:stretch/>
            </p:blipFill>
            <p:spPr>
              <a:xfrm>
                <a:off x="1288467" y="935112"/>
                <a:ext cx="589767" cy="695624"/>
              </a:xfrm>
              <a:prstGeom prst="rect">
                <a:avLst/>
              </a:prstGeom>
              <a:gradFill>
                <a:gsLst>
                  <a:gs pos="0">
                    <a:schemeClr val="accent1">
                      <a:lumMod val="5000"/>
                      <a:lumOff val="95000"/>
                    </a:schemeClr>
                  </a:gs>
                  <a:gs pos="74000">
                    <a:schemeClr val="accent1">
                      <a:lumMod val="45000"/>
                      <a:lumOff val="55000"/>
                    </a:schemeClr>
                  </a:gs>
                  <a:gs pos="80000">
                    <a:schemeClr val="accent1">
                      <a:lumMod val="45000"/>
                      <a:lumOff val="55000"/>
                    </a:schemeClr>
                  </a:gs>
                  <a:gs pos="100000">
                    <a:schemeClr val="accent1">
                      <a:lumMod val="30000"/>
                      <a:lumOff val="70000"/>
                    </a:schemeClr>
                  </a:gs>
                </a:gsLst>
                <a:lin ang="5400000" scaled="1"/>
              </a:gradFill>
              <a:ln>
                <a:noFill/>
              </a:ln>
            </p:spPr>
          </p:pic>
          <p:pic>
            <p:nvPicPr>
              <p:cNvPr id="82" name="Picture 81" descr="A collection of green icons&#10;&#10;Description automatically generated">
                <a:extLst>
                  <a:ext uri="{FF2B5EF4-FFF2-40B4-BE49-F238E27FC236}">
                    <a16:creationId xmlns:a16="http://schemas.microsoft.com/office/drawing/2014/main" id="{9220B860-3C0A-0E22-48CB-24487DC2FF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461" t="33486" b="33293"/>
              <a:stretch/>
            </p:blipFill>
            <p:spPr>
              <a:xfrm>
                <a:off x="912714" y="1321329"/>
                <a:ext cx="469726" cy="569818"/>
              </a:xfrm>
              <a:prstGeom prst="rect">
                <a:avLst/>
              </a:prstGeom>
            </p:spPr>
          </p:pic>
          <p:pic>
            <p:nvPicPr>
              <p:cNvPr id="83" name="Picture 82" descr="A collection of green icons&#10;&#10;Description automatically generated">
                <a:extLst>
                  <a:ext uri="{FF2B5EF4-FFF2-40B4-BE49-F238E27FC236}">
                    <a16:creationId xmlns:a16="http://schemas.microsoft.com/office/drawing/2014/main" id="{31A348A2-F976-FBB4-740A-D006B4F489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 t="33084" r="80314" b="37742"/>
              <a:stretch/>
            </p:blipFill>
            <p:spPr>
              <a:xfrm>
                <a:off x="1382439" y="1535031"/>
                <a:ext cx="523225" cy="569819"/>
              </a:xfrm>
              <a:prstGeom prst="rect">
                <a:avLst/>
              </a:prstGeom>
              <a:noFill/>
            </p:spPr>
          </p:pic>
          <p:pic>
            <p:nvPicPr>
              <p:cNvPr id="84" name="Picture 83" descr="A set of icons of water&#10;&#10;Description automatically generated">
                <a:extLst>
                  <a:ext uri="{FF2B5EF4-FFF2-40B4-BE49-F238E27FC236}">
                    <a16:creationId xmlns:a16="http://schemas.microsoft.com/office/drawing/2014/main" id="{1AF990B4-6608-5699-14E3-7BB86AAFFE5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851" b="49919" l="82616" r="98068">
                            <a14:foregroundMark x1="93051" y1="33051" x2="84407" y2="46398"/>
                            <a14:foregroundMark x1="84407" y1="46398" x2="88814" y2="30297"/>
                            <a14:foregroundMark x1="88814" y1="30297" x2="93559" y2="33475"/>
                            <a14:foregroundMark x1="86780" y1="34958" x2="84915" y2="33051"/>
                            <a14:foregroundMark x1="88475" y1="31992" x2="88814" y2="31568"/>
                            <a14:foregroundMark x1="82712" y1="46610" x2="91017" y2="46398"/>
                            <a14:foregroundMark x1="85932" y1="33051" x2="87288" y2="34746"/>
                          </a14:backgroundRemoval>
                        </a14:imgEffect>
                        <a14:imgEffect>
                          <a14:sharpenSoften amount="25000"/>
                        </a14:imgEffect>
                      </a14:imgLayer>
                    </a14:imgProps>
                  </a:ext>
                  <a:ext uri="{28A0092B-C50C-407E-A947-70E740481C1C}">
                    <a14:useLocalDpi xmlns:a14="http://schemas.microsoft.com/office/drawing/2010/main" val="0"/>
                  </a:ext>
                </a:extLst>
              </a:blip>
              <a:srcRect l="80684" t="27343" b="47572"/>
              <a:stretch/>
            </p:blipFill>
            <p:spPr>
              <a:xfrm>
                <a:off x="2556883" y="1929865"/>
                <a:ext cx="718922" cy="746920"/>
              </a:xfrm>
              <a:prstGeom prst="rect">
                <a:avLst/>
              </a:prstGeom>
            </p:spPr>
          </p:pic>
          <p:pic>
            <p:nvPicPr>
              <p:cNvPr id="85" name="Picture 84" descr="A diagram of a green h2&#10;&#10;Description automatically generated">
                <a:extLst>
                  <a:ext uri="{FF2B5EF4-FFF2-40B4-BE49-F238E27FC236}">
                    <a16:creationId xmlns:a16="http://schemas.microsoft.com/office/drawing/2014/main" id="{8A981B46-C480-6F85-5D1B-E8DDAFAA607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527" t="50061" r="59253" b="13686"/>
              <a:stretch/>
            </p:blipFill>
            <p:spPr>
              <a:xfrm>
                <a:off x="2868442" y="2598528"/>
                <a:ext cx="525707" cy="667244"/>
              </a:xfrm>
              <a:prstGeom prst="rect">
                <a:avLst/>
              </a:prstGeom>
              <a:solidFill>
                <a:srgbClr val="F3B8B8"/>
              </a:solidFill>
            </p:spPr>
          </p:pic>
          <p:pic>
            <p:nvPicPr>
              <p:cNvPr id="86" name="Picture 85" descr="A screenshot of a computer&#10;&#10;Description automatically generated">
                <a:extLst>
                  <a:ext uri="{FF2B5EF4-FFF2-40B4-BE49-F238E27FC236}">
                    <a16:creationId xmlns:a16="http://schemas.microsoft.com/office/drawing/2014/main" id="{1F48230C-8FE7-641F-C0E7-020EC32605D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740" t="51351" r="57203" b="29183"/>
              <a:stretch/>
            </p:blipFill>
            <p:spPr>
              <a:xfrm>
                <a:off x="2894784" y="1973568"/>
                <a:ext cx="885212" cy="535003"/>
              </a:xfrm>
              <a:prstGeom prst="rect">
                <a:avLst/>
              </a:prstGeom>
            </p:spPr>
          </p:pic>
          <p:pic>
            <p:nvPicPr>
              <p:cNvPr id="87" name="Picture 86" descr="A blue and red ship with a container&#10;&#10;Description automatically generated">
                <a:extLst>
                  <a:ext uri="{FF2B5EF4-FFF2-40B4-BE49-F238E27FC236}">
                    <a16:creationId xmlns:a16="http://schemas.microsoft.com/office/drawing/2014/main" id="{2C422A6C-C90D-819B-FC0D-6F397CD733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3269" y="1544395"/>
                <a:ext cx="553944" cy="553944"/>
              </a:xfrm>
              <a:prstGeom prst="rect">
                <a:avLst/>
              </a:prstGeom>
            </p:spPr>
          </p:pic>
          <p:pic>
            <p:nvPicPr>
              <p:cNvPr id="88" name="Picture 87" descr="A white and yellow tanker truck&#10;&#10;Description automatically generated">
                <a:extLst>
                  <a:ext uri="{FF2B5EF4-FFF2-40B4-BE49-F238E27FC236}">
                    <a16:creationId xmlns:a16="http://schemas.microsoft.com/office/drawing/2014/main" id="{A92546D6-0107-40C5-2063-D9674570861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1295"/>
              <a:stretch/>
            </p:blipFill>
            <p:spPr>
              <a:xfrm>
                <a:off x="4676569" y="2071606"/>
                <a:ext cx="713935" cy="561900"/>
              </a:xfrm>
              <a:prstGeom prst="rect">
                <a:avLst/>
              </a:prstGeom>
            </p:spPr>
          </p:pic>
          <p:pic>
            <p:nvPicPr>
              <p:cNvPr id="89" name="Picture 88" descr="A collection of different types of oil and gas&#10;&#10;Description automatically generated">
                <a:extLst>
                  <a:ext uri="{FF2B5EF4-FFF2-40B4-BE49-F238E27FC236}">
                    <a16:creationId xmlns:a16="http://schemas.microsoft.com/office/drawing/2014/main" id="{26DE91CC-7EC3-989D-C13F-6E30AD8853C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8883" t="44878" b="34263"/>
              <a:stretch/>
            </p:blipFill>
            <p:spPr>
              <a:xfrm>
                <a:off x="5420921" y="1853941"/>
                <a:ext cx="217150" cy="435328"/>
              </a:xfrm>
              <a:prstGeom prst="rect">
                <a:avLst/>
              </a:prstGeom>
            </p:spPr>
          </p:pic>
          <p:pic>
            <p:nvPicPr>
              <p:cNvPr id="90" name="Picture 89" descr="A red and yellow fire symbol&#10;&#10;Description automatically generated">
                <a:extLst>
                  <a:ext uri="{FF2B5EF4-FFF2-40B4-BE49-F238E27FC236}">
                    <a16:creationId xmlns:a16="http://schemas.microsoft.com/office/drawing/2014/main" id="{B1A66847-FF7C-A95A-B1D9-2CE96C6227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70889" y="1279377"/>
                <a:ext cx="422490" cy="422490"/>
              </a:xfrm>
              <a:prstGeom prst="rect">
                <a:avLst/>
              </a:prstGeom>
            </p:spPr>
          </p:pic>
          <p:pic>
            <p:nvPicPr>
              <p:cNvPr id="91" name="Picture 90" descr="A close-up of a device&#10;&#10;Description automatically generated">
                <a:extLst>
                  <a:ext uri="{FF2B5EF4-FFF2-40B4-BE49-F238E27FC236}">
                    <a16:creationId xmlns:a16="http://schemas.microsoft.com/office/drawing/2014/main" id="{D0CBA2DE-6ECA-2C6B-EBE3-63D4B4FC31BF}"/>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48934" b="64351" l="85506" r="98390"/>
                        </a14:imgEffect>
                      </a14:imgLayer>
                    </a14:imgProps>
                  </a:ext>
                  <a:ext uri="{28A0092B-C50C-407E-A947-70E740481C1C}">
                    <a14:useLocalDpi xmlns:a14="http://schemas.microsoft.com/office/drawing/2010/main" val="0"/>
                  </a:ext>
                </a:extLst>
              </a:blip>
              <a:srcRect l="83896" t="47007" b="33722"/>
              <a:stretch/>
            </p:blipFill>
            <p:spPr>
              <a:xfrm>
                <a:off x="5929334" y="2763251"/>
                <a:ext cx="755971" cy="430478"/>
              </a:xfrm>
              <a:prstGeom prst="rect">
                <a:avLst/>
              </a:prstGeom>
            </p:spPr>
          </p:pic>
          <p:pic>
            <p:nvPicPr>
              <p:cNvPr id="92" name="Picture 91" descr="A close-up of a device&#10;&#10;Description automatically generated">
                <a:extLst>
                  <a:ext uri="{FF2B5EF4-FFF2-40B4-BE49-F238E27FC236}">
                    <a16:creationId xmlns:a16="http://schemas.microsoft.com/office/drawing/2014/main" id="{EF20BAAA-37CF-63A4-A644-61E83D07DC6C}"/>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31884" b="72584" l="2019" r="18174">
                            <a14:foregroundMark x1="6735" y1="58385" x2="5454" y2="58077"/>
                            <a14:foregroundMark x1="6808" y1="48385" x2="4392" y2="48385"/>
                            <a14:foregroundMark x1="6808" y1="56692" x2="7687" y2="60846"/>
                            <a14:backgroundMark x1="8126" y1="56692" x2="8346" y2="59462"/>
                            <a14:backgroundMark x1="9224" y1="59000" x2="7247" y2="66462"/>
                            <a14:backgroundMark x1="13433" y1="57154" x2="15190" y2="62231"/>
                            <a14:backgroundMark x1="9444" y1="67846" x2="3294" y2="63154"/>
                          </a14:backgroundRemoval>
                        </a14:imgEffect>
                      </a14:imgLayer>
                    </a14:imgProps>
                  </a:ext>
                  <a:ext uri="{28A0092B-C50C-407E-A947-70E740481C1C}">
                    <a14:useLocalDpi xmlns:a14="http://schemas.microsoft.com/office/drawing/2010/main" val="0"/>
                  </a:ext>
                </a:extLst>
              </a:blip>
              <a:srcRect t="26796" r="79807" b="45681"/>
              <a:stretch/>
            </p:blipFill>
            <p:spPr>
              <a:xfrm>
                <a:off x="6779157" y="3349072"/>
                <a:ext cx="515421" cy="334290"/>
              </a:xfrm>
              <a:prstGeom prst="rect">
                <a:avLst/>
              </a:prstGeom>
            </p:spPr>
          </p:pic>
          <p:pic>
            <p:nvPicPr>
              <p:cNvPr id="93" name="Picture 92">
                <a:extLst>
                  <a:ext uri="{FF2B5EF4-FFF2-40B4-BE49-F238E27FC236}">
                    <a16:creationId xmlns:a16="http://schemas.microsoft.com/office/drawing/2014/main" id="{B92FF67D-BEF5-F5A2-E2B1-22AD2CB61B9D}"/>
                  </a:ext>
                </a:extLst>
              </p:cNvPr>
              <p:cNvPicPr>
                <a:picLocks noChangeAspect="1"/>
              </p:cNvPicPr>
              <p:nvPr/>
            </p:nvPicPr>
            <p:blipFill rotWithShape="1">
              <a:blip r:embed="rId19"/>
              <a:srcRect r="81897" b="70981"/>
              <a:stretch/>
            </p:blipFill>
            <p:spPr>
              <a:xfrm>
                <a:off x="7919425" y="3667094"/>
                <a:ext cx="517305" cy="621908"/>
              </a:xfrm>
              <a:prstGeom prst="rect">
                <a:avLst/>
              </a:prstGeom>
            </p:spPr>
          </p:pic>
          <mc:AlternateContent xmlns:mc="http://schemas.openxmlformats.org/markup-compatibility/2006">
            <mc:Choice xmlns:am3d="http://schemas.microsoft.com/office/drawing/2017/model3d" Requires="am3d">
              <p:graphicFrame>
                <p:nvGraphicFramePr>
                  <p:cNvPr id="94" name="3D Model 93" descr="Red Cylinder">
                    <a:extLst>
                      <a:ext uri="{FF2B5EF4-FFF2-40B4-BE49-F238E27FC236}">
                        <a16:creationId xmlns:a16="http://schemas.microsoft.com/office/drawing/2014/main" id="{F79C26F6-7858-F36C-88CD-C49A66F6894D}"/>
                      </a:ext>
                    </a:extLst>
                  </p:cNvPr>
                  <p:cNvGraphicFramePr>
                    <a:graphicFrameLocks noChangeAspect="1"/>
                  </p:cNvGraphicFramePr>
                  <p:nvPr>
                    <p:extLst>
                      <p:ext uri="{D42A27DB-BD31-4B8C-83A1-F6EECF244321}">
                        <p14:modId xmlns:p14="http://schemas.microsoft.com/office/powerpoint/2010/main" val="2289029677"/>
                      </p:ext>
                    </p:extLst>
                  </p:nvPr>
                </p:nvGraphicFramePr>
                <p:xfrm rot="5552447">
                  <a:off x="6408310" y="3056322"/>
                  <a:ext cx="325068" cy="469542"/>
                </p:xfrm>
                <a:graphic>
                  <a:graphicData uri="http://schemas.microsoft.com/office/drawing/2017/model3d">
                    <am3d:model3d r:embed="rId20">
                      <am3d:spPr>
                        <a:xfrm rot="5552447">
                          <a:off x="0" y="0"/>
                          <a:ext cx="247509" cy="366319"/>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2083005" ay="1171020" az="781996"/>
                        <am3d:postTrans dx="0" dy="0" dz="0"/>
                      </am3d:trans>
                      <am3d:raster rName="Office3DRenderer" rVer="16.0.8326">
                        <am3d:blip r:embed="rId21"/>
                      </am3d:raster>
                      <am3d:objViewport viewportSz="3427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4" name="3D Model 93" descr="Red Cylinder">
                    <a:extLst>
                      <a:ext uri="{FF2B5EF4-FFF2-40B4-BE49-F238E27FC236}">
                        <a16:creationId xmlns:a16="http://schemas.microsoft.com/office/drawing/2014/main" id="{F79C26F6-7858-F36C-88CD-C49A66F6894D}"/>
                      </a:ext>
                    </a:extLst>
                  </p:cNvPr>
                  <p:cNvPicPr>
                    <a:picLocks noGrp="1" noRot="1" noChangeAspect="1" noMove="1" noResize="1" noEditPoints="1" noAdjustHandles="1" noChangeArrowheads="1" noChangeShapeType="1" noCrop="1"/>
                  </p:cNvPicPr>
                  <p:nvPr/>
                </p:nvPicPr>
                <p:blipFill>
                  <a:blip r:embed="rId21"/>
                  <a:stretch>
                    <a:fillRect/>
                  </a:stretch>
                </p:blipFill>
                <p:spPr>
                  <a:xfrm rot="5552447">
                    <a:off x="4796653" y="2812056"/>
                    <a:ext cx="247509" cy="366319"/>
                  </a:xfrm>
                  <a:prstGeom prst="rect">
                    <a:avLst/>
                  </a:prstGeom>
                </p:spPr>
              </p:pic>
            </mc:Fallback>
          </mc:AlternateContent>
          <p:sp>
            <p:nvSpPr>
              <p:cNvPr id="100" name="TextBox 99">
                <a:extLst>
                  <a:ext uri="{FF2B5EF4-FFF2-40B4-BE49-F238E27FC236}">
                    <a16:creationId xmlns:a16="http://schemas.microsoft.com/office/drawing/2014/main" id="{671382AA-A1E2-F53D-677F-FB1807879EA8}"/>
                  </a:ext>
                </a:extLst>
              </p:cNvPr>
              <p:cNvSpPr txBox="1"/>
              <p:nvPr/>
            </p:nvSpPr>
            <p:spPr>
              <a:xfrm>
                <a:off x="863562" y="2336918"/>
                <a:ext cx="1087157" cy="523220"/>
              </a:xfrm>
              <a:prstGeom prst="rect">
                <a:avLst/>
              </a:prstGeom>
              <a:noFill/>
            </p:spPr>
            <p:txBody>
              <a:bodyPr wrap="none" rtlCol="0">
                <a:spAutoFit/>
              </a:bodyPr>
              <a:lstStyle/>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Renewable </a:t>
                </a:r>
              </a:p>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energy</a:t>
                </a:r>
                <a:endParaRPr lang="en-NL" sz="14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101" name="TextBox 100">
                <a:extLst>
                  <a:ext uri="{FF2B5EF4-FFF2-40B4-BE49-F238E27FC236}">
                    <a16:creationId xmlns:a16="http://schemas.microsoft.com/office/drawing/2014/main" id="{E2B14811-6684-CC52-7D1D-A542A6E78CD8}"/>
                  </a:ext>
                </a:extLst>
              </p:cNvPr>
              <p:cNvSpPr txBox="1"/>
              <p:nvPr/>
            </p:nvSpPr>
            <p:spPr>
              <a:xfrm>
                <a:off x="2667065" y="3336142"/>
                <a:ext cx="928459" cy="523220"/>
              </a:xfrm>
              <a:prstGeom prst="rect">
                <a:avLst/>
              </a:prstGeom>
              <a:noFill/>
            </p:spPr>
            <p:txBody>
              <a:bodyPr wrap="none" rtlCol="0">
                <a:spAutoFit/>
              </a:bodyPr>
              <a:lstStyle/>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Ammonia</a:t>
                </a:r>
              </a:p>
              <a:p>
                <a:pPr algn="ctr"/>
                <a:r>
                  <a:rPr lang="en-US" sz="1100" i="1" dirty="0">
                    <a:latin typeface="Calibri Light" panose="020F0302020204030204" pitchFamily="34" charset="0"/>
                    <a:cs typeface="Calibri Light" panose="020F0302020204030204" pitchFamily="34" charset="0"/>
                  </a:rPr>
                  <a:t> </a:t>
                </a:r>
                <a:r>
                  <a:rPr lang="en-US" sz="1400" dirty="0">
                    <a:latin typeface="Yu Mincho Light" panose="02020300000000000000" pitchFamily="18" charset="-128"/>
                    <a:ea typeface="Yu Mincho Light" panose="02020300000000000000" pitchFamily="18" charset="-128"/>
                    <a:cs typeface="Calibri Light" panose="020F0302020204030204" pitchFamily="34" charset="0"/>
                  </a:rPr>
                  <a:t>synthesis</a:t>
                </a:r>
                <a:endParaRPr lang="en-NL" sz="14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102" name="TextBox 101">
                <a:extLst>
                  <a:ext uri="{FF2B5EF4-FFF2-40B4-BE49-F238E27FC236}">
                    <a16:creationId xmlns:a16="http://schemas.microsoft.com/office/drawing/2014/main" id="{FBC33794-A5F2-7711-4E72-5EDFE4EC7AD1}"/>
                  </a:ext>
                </a:extLst>
              </p:cNvPr>
              <p:cNvSpPr txBox="1"/>
              <p:nvPr/>
            </p:nvSpPr>
            <p:spPr>
              <a:xfrm>
                <a:off x="3909483" y="694885"/>
                <a:ext cx="1736374" cy="523219"/>
              </a:xfrm>
              <a:prstGeom prst="rect">
                <a:avLst/>
              </a:prstGeom>
              <a:noFill/>
            </p:spPr>
            <p:txBody>
              <a:bodyPr wrap="none" rtlCol="0">
                <a:spAutoFit/>
              </a:bodyPr>
              <a:lstStyle/>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Ammonia transport </a:t>
                </a:r>
              </a:p>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and storage</a:t>
                </a:r>
                <a:endParaRPr lang="en-NL" sz="14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103" name="TextBox 102">
                <a:extLst>
                  <a:ext uri="{FF2B5EF4-FFF2-40B4-BE49-F238E27FC236}">
                    <a16:creationId xmlns:a16="http://schemas.microsoft.com/office/drawing/2014/main" id="{38C4EB26-CF75-D143-50B9-8035F0C37A10}"/>
                  </a:ext>
                </a:extLst>
              </p:cNvPr>
              <p:cNvSpPr txBox="1"/>
              <p:nvPr/>
            </p:nvSpPr>
            <p:spPr>
              <a:xfrm>
                <a:off x="5815862" y="4043274"/>
                <a:ext cx="1301959" cy="523220"/>
              </a:xfrm>
              <a:prstGeom prst="rect">
                <a:avLst/>
              </a:prstGeom>
              <a:noFill/>
            </p:spPr>
            <p:txBody>
              <a:bodyPr wrap="none" rtlCol="0">
                <a:spAutoFit/>
              </a:bodyPr>
              <a:lstStyle/>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Ammonia </a:t>
                </a:r>
              </a:p>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decomposition</a:t>
                </a:r>
                <a:endParaRPr lang="en-NL" sz="14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104" name="TextBox 103">
                <a:extLst>
                  <a:ext uri="{FF2B5EF4-FFF2-40B4-BE49-F238E27FC236}">
                    <a16:creationId xmlns:a16="http://schemas.microsoft.com/office/drawing/2014/main" id="{A27F0F04-817A-F63F-3DE9-320C69DEF800}"/>
                  </a:ext>
                </a:extLst>
              </p:cNvPr>
              <p:cNvSpPr txBox="1"/>
              <p:nvPr/>
            </p:nvSpPr>
            <p:spPr>
              <a:xfrm>
                <a:off x="6869998" y="738297"/>
                <a:ext cx="1420582" cy="523219"/>
              </a:xfrm>
              <a:prstGeom prst="rect">
                <a:avLst/>
              </a:prstGeom>
              <a:noFill/>
            </p:spPr>
            <p:txBody>
              <a:bodyPr wrap="none" rtlCol="0">
                <a:spAutoFit/>
              </a:bodyPr>
              <a:lstStyle/>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Ammonia direct</a:t>
                </a:r>
              </a:p>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utilization</a:t>
                </a:r>
                <a:endParaRPr lang="en-NL" sz="14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105" name="TextBox 104">
                <a:extLst>
                  <a:ext uri="{FF2B5EF4-FFF2-40B4-BE49-F238E27FC236}">
                    <a16:creationId xmlns:a16="http://schemas.microsoft.com/office/drawing/2014/main" id="{A8CC2E3E-A235-17CE-5BBD-060AFD4EDFC5}"/>
                  </a:ext>
                </a:extLst>
              </p:cNvPr>
              <p:cNvSpPr txBox="1"/>
              <p:nvPr/>
            </p:nvSpPr>
            <p:spPr>
              <a:xfrm>
                <a:off x="8106504" y="2849263"/>
                <a:ext cx="997389" cy="523219"/>
              </a:xfrm>
              <a:prstGeom prst="rect">
                <a:avLst/>
              </a:prstGeom>
              <a:noFill/>
            </p:spPr>
            <p:txBody>
              <a:bodyPr wrap="none" rtlCol="0">
                <a:spAutoFit/>
              </a:bodyPr>
              <a:lstStyle/>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Hydrogen </a:t>
                </a:r>
              </a:p>
              <a:p>
                <a:pPr algn="ctr"/>
                <a:r>
                  <a:rPr lang="en-US" sz="1400" dirty="0">
                    <a:latin typeface="Yu Mincho Light" panose="02020300000000000000" pitchFamily="18" charset="-128"/>
                    <a:ea typeface="Yu Mincho Light" panose="02020300000000000000" pitchFamily="18" charset="-128"/>
                    <a:cs typeface="Calibri Light" panose="020F0302020204030204" pitchFamily="34" charset="0"/>
                  </a:rPr>
                  <a:t>utilization</a:t>
                </a:r>
                <a:endParaRPr lang="en-NL" sz="14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106" name="TextBox 105">
                <a:extLst>
                  <a:ext uri="{FF2B5EF4-FFF2-40B4-BE49-F238E27FC236}">
                    <a16:creationId xmlns:a16="http://schemas.microsoft.com/office/drawing/2014/main" id="{E2572C2A-B23B-4D39-8F24-54B8CC52815F}"/>
                  </a:ext>
                </a:extLst>
              </p:cNvPr>
              <p:cNvSpPr txBox="1"/>
              <p:nvPr/>
            </p:nvSpPr>
            <p:spPr>
              <a:xfrm>
                <a:off x="6100540" y="2756335"/>
                <a:ext cx="401072" cy="253916"/>
              </a:xfrm>
              <a:prstGeom prst="rect">
                <a:avLst/>
              </a:prstGeom>
              <a:noFill/>
            </p:spPr>
            <p:txBody>
              <a:bodyPr wrap="none" rtlCol="0">
                <a:spAutoFit/>
              </a:bodyPr>
              <a:lstStyle/>
              <a:p>
                <a:pPr algn="ctr"/>
                <a:r>
                  <a:rPr lang="en-US" sz="1000" b="1" dirty="0">
                    <a:latin typeface="Abadi Extra Light" panose="020B0204020104020204" pitchFamily="34" charset="0"/>
                  </a:rPr>
                  <a:t>NH</a:t>
                </a:r>
                <a:r>
                  <a:rPr lang="en-US" sz="1000" b="1" baseline="-25000" dirty="0">
                    <a:latin typeface="Abadi Extra Light" panose="020B0204020104020204" pitchFamily="34" charset="0"/>
                  </a:rPr>
                  <a:t>3</a:t>
                </a:r>
                <a:endParaRPr lang="en-NL" sz="1000" b="1" baseline="-25000" dirty="0">
                  <a:latin typeface="Abadi Extra Light" panose="020B0204020104020204" pitchFamily="34" charset="0"/>
                </a:endParaRPr>
              </a:p>
            </p:txBody>
          </p:sp>
          <p:sp>
            <p:nvSpPr>
              <p:cNvPr id="107" name="TextBox 106">
                <a:extLst>
                  <a:ext uri="{FF2B5EF4-FFF2-40B4-BE49-F238E27FC236}">
                    <a16:creationId xmlns:a16="http://schemas.microsoft.com/office/drawing/2014/main" id="{B8C1EC84-C6B5-47BA-F2CC-A5E5CB59399B}"/>
                  </a:ext>
                </a:extLst>
              </p:cNvPr>
              <p:cNvSpPr txBox="1"/>
              <p:nvPr/>
            </p:nvSpPr>
            <p:spPr>
              <a:xfrm>
                <a:off x="6749982" y="3585410"/>
                <a:ext cx="311304" cy="246221"/>
              </a:xfrm>
              <a:prstGeom prst="rect">
                <a:avLst/>
              </a:prstGeom>
              <a:noFill/>
            </p:spPr>
            <p:txBody>
              <a:bodyPr wrap="none" rtlCol="0">
                <a:spAutoFit/>
              </a:bodyPr>
              <a:lstStyle/>
              <a:p>
                <a:pPr algn="ctr"/>
                <a:r>
                  <a:rPr lang="en-US" sz="1000" b="1" dirty="0">
                    <a:latin typeface="Abadi Extra Light" panose="020B0204020104020204" pitchFamily="34" charset="0"/>
                  </a:rPr>
                  <a:t>H</a:t>
                </a:r>
                <a:r>
                  <a:rPr lang="en-US" sz="1000" b="1" baseline="-25000" dirty="0">
                    <a:latin typeface="Abadi Extra Light" panose="020B0204020104020204" pitchFamily="34" charset="0"/>
                  </a:rPr>
                  <a:t>2</a:t>
                </a:r>
                <a:endParaRPr lang="en-NL" sz="1000" b="1" baseline="-25000" dirty="0">
                  <a:latin typeface="Abadi Extra Light" panose="020B0204020104020204" pitchFamily="34" charset="0"/>
                </a:endParaRPr>
              </a:p>
            </p:txBody>
          </p:sp>
          <p:sp>
            <p:nvSpPr>
              <p:cNvPr id="108" name="TextBox 107">
                <a:extLst>
                  <a:ext uri="{FF2B5EF4-FFF2-40B4-BE49-F238E27FC236}">
                    <a16:creationId xmlns:a16="http://schemas.microsoft.com/office/drawing/2014/main" id="{B274B2A3-310B-4ECC-7410-BB62AD39C952}"/>
                  </a:ext>
                </a:extLst>
              </p:cNvPr>
              <p:cNvSpPr txBox="1"/>
              <p:nvPr/>
            </p:nvSpPr>
            <p:spPr>
              <a:xfrm>
                <a:off x="6974352" y="3255475"/>
                <a:ext cx="311304" cy="246221"/>
              </a:xfrm>
              <a:prstGeom prst="rect">
                <a:avLst/>
              </a:prstGeom>
              <a:noFill/>
            </p:spPr>
            <p:txBody>
              <a:bodyPr wrap="none" rtlCol="0">
                <a:spAutoFit/>
              </a:bodyPr>
              <a:lstStyle/>
              <a:p>
                <a:pPr algn="ctr"/>
                <a:r>
                  <a:rPr lang="en-US" sz="1000" b="1" dirty="0">
                    <a:latin typeface="Abadi Extra Light" panose="020B0204020104020204" pitchFamily="34" charset="0"/>
                  </a:rPr>
                  <a:t>N</a:t>
                </a:r>
                <a:r>
                  <a:rPr lang="en-US" sz="1000" b="1" baseline="-25000" dirty="0">
                    <a:latin typeface="Abadi Extra Light" panose="020B0204020104020204" pitchFamily="34" charset="0"/>
                  </a:rPr>
                  <a:t>2</a:t>
                </a:r>
                <a:endParaRPr lang="en-NL" sz="1000" b="1" baseline="-25000" dirty="0">
                  <a:latin typeface="Abadi Extra Light" panose="020B0204020104020204" pitchFamily="34" charset="0"/>
                </a:endParaRPr>
              </a:p>
            </p:txBody>
          </p:sp>
          <p:cxnSp>
            <p:nvCxnSpPr>
              <p:cNvPr id="109" name="Straight Arrow Connector 108">
                <a:extLst>
                  <a:ext uri="{FF2B5EF4-FFF2-40B4-BE49-F238E27FC236}">
                    <a16:creationId xmlns:a16="http://schemas.microsoft.com/office/drawing/2014/main" id="{4F5759E9-7D5A-6DFC-DB10-2B02934F3DAB}"/>
                  </a:ext>
                </a:extLst>
              </p:cNvPr>
              <p:cNvCxnSpPr>
                <a:cxnSpLocks/>
              </p:cNvCxnSpPr>
              <p:nvPr/>
            </p:nvCxnSpPr>
            <p:spPr>
              <a:xfrm>
                <a:off x="6170621" y="3121518"/>
                <a:ext cx="184319" cy="99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01E8132A-9DEE-0615-D491-F27063741E1F}"/>
                  </a:ext>
                </a:extLst>
              </p:cNvPr>
              <p:cNvCxnSpPr>
                <a:cxnSpLocks/>
                <a:stCxn id="94" idx="0"/>
                <a:endCxn id="92" idx="0"/>
              </p:cNvCxnSpPr>
              <p:nvPr/>
            </p:nvCxnSpPr>
            <p:spPr>
              <a:xfrm>
                <a:off x="6805384" y="3301501"/>
                <a:ext cx="231484" cy="47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14" name="TextBox 113">
            <a:extLst>
              <a:ext uri="{FF2B5EF4-FFF2-40B4-BE49-F238E27FC236}">
                <a16:creationId xmlns:a16="http://schemas.microsoft.com/office/drawing/2014/main" id="{751CADF7-B56B-07B7-AAE7-AA44F4DCBD3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2</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pic>
        <p:nvPicPr>
          <p:cNvPr id="116" name="Graphic 115" descr="Back with solid fill">
            <a:extLst>
              <a:ext uri="{FF2B5EF4-FFF2-40B4-BE49-F238E27FC236}">
                <a16:creationId xmlns:a16="http://schemas.microsoft.com/office/drawing/2014/main" id="{11377630-F74F-0860-B4A9-62A24DA1C1C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3425267">
            <a:off x="1609188" y="1347405"/>
            <a:ext cx="556675" cy="522977"/>
          </a:xfrm>
          <a:prstGeom prst="rect">
            <a:avLst/>
          </a:prstGeom>
        </p:spPr>
      </p:pic>
      <p:pic>
        <p:nvPicPr>
          <p:cNvPr id="117" name="Graphic 116" descr="Back with solid fill">
            <a:extLst>
              <a:ext uri="{FF2B5EF4-FFF2-40B4-BE49-F238E27FC236}">
                <a16:creationId xmlns:a16="http://schemas.microsoft.com/office/drawing/2014/main" id="{DC7CEF6F-FCFF-1BF1-0CB9-AF9AB13DADA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3425267">
            <a:off x="5610729" y="2721242"/>
            <a:ext cx="556675" cy="522977"/>
          </a:xfrm>
          <a:prstGeom prst="rect">
            <a:avLst/>
          </a:prstGeom>
        </p:spPr>
      </p:pic>
      <p:pic>
        <p:nvPicPr>
          <p:cNvPr id="118" name="Graphic 117" descr="Back with solid fill">
            <a:extLst>
              <a:ext uri="{FF2B5EF4-FFF2-40B4-BE49-F238E27FC236}">
                <a16:creationId xmlns:a16="http://schemas.microsoft.com/office/drawing/2014/main" id="{D916FE67-025A-39C7-FA17-A22BE788EA2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21000168">
            <a:off x="2694473" y="1553117"/>
            <a:ext cx="486479" cy="517825"/>
          </a:xfrm>
          <a:prstGeom prst="rect">
            <a:avLst/>
          </a:prstGeom>
        </p:spPr>
      </p:pic>
      <p:pic>
        <p:nvPicPr>
          <p:cNvPr id="119" name="Graphic 118" descr="Back with solid fill">
            <a:extLst>
              <a:ext uri="{FF2B5EF4-FFF2-40B4-BE49-F238E27FC236}">
                <a16:creationId xmlns:a16="http://schemas.microsoft.com/office/drawing/2014/main" id="{C38C24AE-D771-BE7E-6EB0-A7487045A4A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3831385">
            <a:off x="4876651" y="1909566"/>
            <a:ext cx="556675" cy="522977"/>
          </a:xfrm>
          <a:prstGeom prst="rect">
            <a:avLst/>
          </a:prstGeom>
        </p:spPr>
      </p:pic>
      <p:pic>
        <p:nvPicPr>
          <p:cNvPr id="120" name="Graphic 119" descr="Back with solid fill">
            <a:extLst>
              <a:ext uri="{FF2B5EF4-FFF2-40B4-BE49-F238E27FC236}">
                <a16:creationId xmlns:a16="http://schemas.microsoft.com/office/drawing/2014/main" id="{D0EFF8E0-3186-DFE1-EBD7-E882CABCF19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586268">
            <a:off x="4129661" y="1147831"/>
            <a:ext cx="522977" cy="556675"/>
          </a:xfrm>
          <a:prstGeom prst="rect">
            <a:avLst/>
          </a:prstGeom>
        </p:spPr>
      </p:pic>
      <p:pic>
        <p:nvPicPr>
          <p:cNvPr id="121" name="Picture 120" descr="A close up of a logo&#10;&#10;Description automatically generated with low confidence">
            <a:extLst>
              <a:ext uri="{FF2B5EF4-FFF2-40B4-BE49-F238E27FC236}">
                <a16:creationId xmlns:a16="http://schemas.microsoft.com/office/drawing/2014/main" id="{397F6E97-79FB-2B2E-9C6C-983DB837DCB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201649" y="1676896"/>
            <a:ext cx="1838291" cy="568206"/>
          </a:xfrm>
          <a:prstGeom prst="rect">
            <a:avLst/>
          </a:prstGeom>
        </p:spPr>
      </p:pic>
      <p:sp>
        <p:nvSpPr>
          <p:cNvPr id="122" name="Arrow: Right 121">
            <a:extLst>
              <a:ext uri="{FF2B5EF4-FFF2-40B4-BE49-F238E27FC236}">
                <a16:creationId xmlns:a16="http://schemas.microsoft.com/office/drawing/2014/main" id="{ACFCD246-E9D8-39F6-CC23-A85AB0301F8E}"/>
              </a:ext>
            </a:extLst>
          </p:cNvPr>
          <p:cNvSpPr/>
          <p:nvPr/>
        </p:nvSpPr>
        <p:spPr>
          <a:xfrm>
            <a:off x="6834711" y="2087822"/>
            <a:ext cx="372578" cy="3115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3" name="Rectangle 122">
            <a:extLst>
              <a:ext uri="{FF2B5EF4-FFF2-40B4-BE49-F238E27FC236}">
                <a16:creationId xmlns:a16="http://schemas.microsoft.com/office/drawing/2014/main" id="{FA5E078A-95F7-EA13-7F46-664D5D57F793}"/>
              </a:ext>
            </a:extLst>
          </p:cNvPr>
          <p:cNvSpPr/>
          <p:nvPr/>
        </p:nvSpPr>
        <p:spPr>
          <a:xfrm>
            <a:off x="7258152" y="1653389"/>
            <a:ext cx="1838291" cy="1230622"/>
          </a:xfrm>
          <a:prstGeom prst="rect">
            <a:avLst/>
          </a:prstGeom>
          <a:noFill/>
          <a:ln>
            <a:solidFill>
              <a:srgbClr val="2E25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4" name="Picture 123">
            <a:extLst>
              <a:ext uri="{FF2B5EF4-FFF2-40B4-BE49-F238E27FC236}">
                <a16:creationId xmlns:a16="http://schemas.microsoft.com/office/drawing/2014/main" id="{E191167C-9362-ED54-E818-6AFADB5AC241}"/>
              </a:ext>
            </a:extLst>
          </p:cNvPr>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815069" y="2289725"/>
            <a:ext cx="865036" cy="487895"/>
          </a:xfrm>
          <a:prstGeom prst="rect">
            <a:avLst/>
          </a:prstGeom>
          <a:noFill/>
        </p:spPr>
      </p:pic>
    </p:spTree>
    <p:extLst>
      <p:ext uri="{BB962C8B-B14F-4D97-AF65-F5344CB8AC3E}">
        <p14:creationId xmlns:p14="http://schemas.microsoft.com/office/powerpoint/2010/main" val="580202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22"/>
                                        </p:tgtEl>
                                        <p:attrNameLst>
                                          <p:attrName>style.color</p:attrName>
                                        </p:attrNameLst>
                                      </p:cBhvr>
                                      <p:to>
                                        <a:schemeClr val="bg1"/>
                                      </p:to>
                                    </p:animClr>
                                    <p:animClr clrSpc="rgb" dir="cw">
                                      <p:cBhvr>
                                        <p:cTn id="7" dur="250" autoRev="1" fill="remove"/>
                                        <p:tgtEl>
                                          <p:spTgt spid="122"/>
                                        </p:tgtEl>
                                        <p:attrNameLst>
                                          <p:attrName>fillcolor</p:attrName>
                                        </p:attrNameLst>
                                      </p:cBhvr>
                                      <p:to>
                                        <a:schemeClr val="bg1"/>
                                      </p:to>
                                    </p:animClr>
                                    <p:set>
                                      <p:cBhvr>
                                        <p:cTn id="8" dur="250" autoRev="1" fill="remove"/>
                                        <p:tgtEl>
                                          <p:spTgt spid="122"/>
                                        </p:tgtEl>
                                        <p:attrNameLst>
                                          <p:attrName>fill.type</p:attrName>
                                        </p:attrNameLst>
                                      </p:cBhvr>
                                      <p:to>
                                        <p:strVal val="solid"/>
                                      </p:to>
                                    </p:set>
                                    <p:set>
                                      <p:cBhvr>
                                        <p:cTn id="9" dur="250" autoRev="1" fill="remove"/>
                                        <p:tgtEl>
                                          <p:spTgt spid="1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3</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523448"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AMBHER target </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14" name="Picture 13" descr="A close-up of a device&#10;&#10;Description automatically generated">
            <a:extLst>
              <a:ext uri="{FF2B5EF4-FFF2-40B4-BE49-F238E27FC236}">
                <a16:creationId xmlns:a16="http://schemas.microsoft.com/office/drawing/2014/main" id="{013B55E8-512D-02EF-A860-EC42ABE95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3317" y="1386992"/>
            <a:ext cx="4157636" cy="1978378"/>
          </a:xfrm>
          <a:prstGeom prst="rect">
            <a:avLst/>
          </a:prstGeom>
        </p:spPr>
      </p:pic>
      <p:sp>
        <p:nvSpPr>
          <p:cNvPr id="15" name="TextBox 14">
            <a:extLst>
              <a:ext uri="{FF2B5EF4-FFF2-40B4-BE49-F238E27FC236}">
                <a16:creationId xmlns:a16="http://schemas.microsoft.com/office/drawing/2014/main" id="{09273FC5-B331-B360-2702-30C1661D953F}"/>
              </a:ext>
            </a:extLst>
          </p:cNvPr>
          <p:cNvSpPr txBox="1"/>
          <p:nvPr/>
        </p:nvSpPr>
        <p:spPr>
          <a:xfrm>
            <a:off x="4131147" y="960937"/>
            <a:ext cx="3202842" cy="615553"/>
          </a:xfrm>
          <a:prstGeom prst="rect">
            <a:avLst/>
          </a:prstGeom>
          <a:noFill/>
        </p:spPr>
        <p:txBody>
          <a:bodyPr wrap="square" rtlCol="0">
            <a:spAutoFit/>
          </a:bodyPr>
          <a:lstStyle/>
          <a:p>
            <a:pPr algn="ctr"/>
            <a:r>
              <a:rPr lang="en-US" sz="1800" dirty="0">
                <a:solidFill>
                  <a:srgbClr val="2654D4"/>
                </a:solidFill>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Catalytic membrane reactor </a:t>
            </a:r>
          </a:p>
          <a:p>
            <a:pPr algn="ctr"/>
            <a:r>
              <a:rPr lang="en-US" sz="1600" dirty="0">
                <a:latin typeface="Yu Mincho" panose="02020400000000000000" pitchFamily="18" charset="-128"/>
                <a:ea typeface="Yu Mincho" panose="02020400000000000000" pitchFamily="18" charset="-128"/>
              </a:rPr>
              <a:t>for in-situ removal of NH</a:t>
            </a:r>
            <a:r>
              <a:rPr lang="en-US" sz="1600" baseline="-25000" dirty="0">
                <a:latin typeface="Yu Mincho" panose="02020400000000000000" pitchFamily="18" charset="-128"/>
                <a:ea typeface="Yu Mincho" panose="02020400000000000000" pitchFamily="18" charset="-128"/>
              </a:rPr>
              <a:t>3</a:t>
            </a:r>
            <a:endParaRPr lang="en-NL" sz="1600" baseline="-25000" dirty="0">
              <a:latin typeface="Yu Mincho" panose="02020400000000000000" pitchFamily="18" charset="-128"/>
              <a:ea typeface="Yu Mincho" panose="02020400000000000000" pitchFamily="18" charset="-128"/>
            </a:endParaRPr>
          </a:p>
        </p:txBody>
      </p:sp>
      <mc:AlternateContent xmlns:mc="http://schemas.openxmlformats.org/markup-compatibility/2006">
        <mc:Choice xmlns:am3d="http://schemas.microsoft.com/office/drawing/2017/model3d" Requires="am3d">
          <p:graphicFrame>
            <p:nvGraphicFramePr>
              <p:cNvPr id="16" name="3D Model 15" descr="Straight thick arrow">
                <a:extLst>
                  <a:ext uri="{FF2B5EF4-FFF2-40B4-BE49-F238E27FC236}">
                    <a16:creationId xmlns:a16="http://schemas.microsoft.com/office/drawing/2014/main" id="{3B89D49C-FFFD-BE46-9963-38E33E42B5C5}"/>
                  </a:ext>
                </a:extLst>
              </p:cNvPr>
              <p:cNvGraphicFramePr>
                <a:graphicFrameLocks noChangeAspect="1"/>
              </p:cNvGraphicFramePr>
              <p:nvPr>
                <p:extLst>
                  <p:ext uri="{D42A27DB-BD31-4B8C-83A1-F6EECF244321}">
                    <p14:modId xmlns:p14="http://schemas.microsoft.com/office/powerpoint/2010/main" val="1311211037"/>
                  </p:ext>
                </p:extLst>
              </p:nvPr>
            </p:nvGraphicFramePr>
            <p:xfrm>
              <a:off x="2784091" y="2155053"/>
              <a:ext cx="959039" cy="322401"/>
            </p:xfrm>
            <a:graphic>
              <a:graphicData uri="http://schemas.microsoft.com/office/drawing/2017/model3d">
                <am3d:model3d r:embed="rId5">
                  <am3d:spPr>
                    <a:xfrm>
                      <a:off x="0" y="0"/>
                      <a:ext cx="959039" cy="322401"/>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2071082" ay="-888835" az="-598383"/>
                    <am3d:postTrans dx="0" dy="0" dz="0"/>
                  </am3d:trans>
                  <am3d:raster rName="Office3DRenderer" rVer="16.0.8326">
                    <am3d:blip r:embed="rId6"/>
                  </am3d:raster>
                  <am3d:objViewport viewportSz="9916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Straight thick arrow">
                <a:extLst>
                  <a:ext uri="{FF2B5EF4-FFF2-40B4-BE49-F238E27FC236}">
                    <a16:creationId xmlns:a16="http://schemas.microsoft.com/office/drawing/2014/main" id="{3B89D49C-FFFD-BE46-9963-38E33E42B5C5}"/>
                  </a:ext>
                </a:extLst>
              </p:cNvPr>
              <p:cNvPicPr>
                <a:picLocks noGrp="1" noRot="1" noChangeAspect="1" noMove="1" noResize="1" noEditPoints="1" noAdjustHandles="1" noChangeArrowheads="1" noChangeShapeType="1" noCrop="1"/>
              </p:cNvPicPr>
              <p:nvPr/>
            </p:nvPicPr>
            <p:blipFill>
              <a:blip r:embed="rId6"/>
              <a:stretch>
                <a:fillRect/>
              </a:stretch>
            </p:blipFill>
            <p:spPr>
              <a:xfrm>
                <a:off x="2784091" y="2155053"/>
                <a:ext cx="959039" cy="322401"/>
              </a:xfrm>
              <a:prstGeom prst="rect">
                <a:avLst/>
              </a:prstGeom>
            </p:spPr>
          </p:pic>
        </mc:Fallback>
      </mc:AlternateContent>
      <p:sp>
        <p:nvSpPr>
          <p:cNvPr id="17" name="TextBox 16">
            <a:extLst>
              <a:ext uri="{FF2B5EF4-FFF2-40B4-BE49-F238E27FC236}">
                <a16:creationId xmlns:a16="http://schemas.microsoft.com/office/drawing/2014/main" id="{DDC686F4-044D-E001-4F0E-0777214D76A4}"/>
              </a:ext>
            </a:extLst>
          </p:cNvPr>
          <p:cNvSpPr txBox="1"/>
          <p:nvPr/>
        </p:nvSpPr>
        <p:spPr>
          <a:xfrm>
            <a:off x="4420987" y="3140407"/>
            <a:ext cx="3350597" cy="1415772"/>
          </a:xfrm>
          <a:prstGeom prst="rect">
            <a:avLst/>
          </a:prstGeom>
          <a:noFill/>
        </p:spPr>
        <p:txBody>
          <a:bodyPr wrap="none" rtlCol="0">
            <a:spAutoFit/>
          </a:bodyPr>
          <a:lstStyle/>
          <a:p>
            <a:r>
              <a:rPr lang="en-US" sz="1400" dirty="0">
                <a:latin typeface="Yu Mincho" panose="02020400000000000000" pitchFamily="18" charset="-128"/>
                <a:ea typeface="Yu Mincho" panose="02020400000000000000" pitchFamily="18" charset="-128"/>
              </a:rPr>
              <a:t>Shifting the thermodynamic equilibrium</a:t>
            </a:r>
          </a:p>
          <a:p>
            <a:pPr marL="285750" indent="-285750">
              <a:buFont typeface="Arial" panose="020B0604020202020204" pitchFamily="34" charset="0"/>
              <a:buChar char="•"/>
            </a:pPr>
            <a:endParaRPr lang="en-US" sz="1000" dirty="0">
              <a:latin typeface="Yu Mincho" panose="02020400000000000000" pitchFamily="18" charset="-128"/>
              <a:ea typeface="Yu Mincho" panose="02020400000000000000" pitchFamily="18" charset="-128"/>
            </a:endParaRPr>
          </a:p>
          <a:p>
            <a:r>
              <a:rPr lang="en-US" sz="1400" dirty="0">
                <a:latin typeface="Yu Mincho" panose="02020400000000000000" pitchFamily="18" charset="-128"/>
                <a:ea typeface="Yu Mincho" panose="02020400000000000000" pitchFamily="18" charset="-128"/>
              </a:rPr>
              <a:t>Effective heat management</a:t>
            </a:r>
          </a:p>
          <a:p>
            <a:endParaRPr lang="en-US" sz="1000" dirty="0">
              <a:latin typeface="Yu Mincho" panose="02020400000000000000" pitchFamily="18" charset="-128"/>
              <a:ea typeface="Yu Mincho" panose="02020400000000000000" pitchFamily="18" charset="-128"/>
            </a:endParaRPr>
          </a:p>
          <a:p>
            <a:r>
              <a:rPr lang="en-US" sz="1400" dirty="0">
                <a:latin typeface="Yu Mincho" panose="02020400000000000000" pitchFamily="18" charset="-128"/>
                <a:ea typeface="Yu Mincho" panose="02020400000000000000" pitchFamily="18" charset="-128"/>
              </a:rPr>
              <a:t>Energy efficiency</a:t>
            </a:r>
          </a:p>
          <a:p>
            <a:endParaRPr lang="en-US" sz="1000" dirty="0">
              <a:latin typeface="Yu Mincho" panose="02020400000000000000" pitchFamily="18" charset="-128"/>
              <a:ea typeface="Yu Mincho" panose="02020400000000000000" pitchFamily="18" charset="-128"/>
            </a:endParaRPr>
          </a:p>
          <a:p>
            <a:r>
              <a:rPr lang="en-US" sz="1400" dirty="0">
                <a:latin typeface="Yu Mincho" panose="02020400000000000000" pitchFamily="18" charset="-128"/>
                <a:ea typeface="Yu Mincho" panose="02020400000000000000" pitchFamily="18" charset="-128"/>
              </a:rPr>
              <a:t>Process intensification</a:t>
            </a:r>
            <a:endParaRPr lang="en-NL" sz="1400" dirty="0">
              <a:latin typeface="Yu Mincho" panose="02020400000000000000" pitchFamily="18" charset="-128"/>
              <a:ea typeface="Yu Mincho" panose="02020400000000000000" pitchFamily="18" charset="-128"/>
            </a:endParaRPr>
          </a:p>
        </p:txBody>
      </p:sp>
      <p:pic>
        <p:nvPicPr>
          <p:cNvPr id="19" name="Picture 18" descr="A graph of different colored lines&#10;&#10;Description automatically generated">
            <a:extLst>
              <a:ext uri="{FF2B5EF4-FFF2-40B4-BE49-F238E27FC236}">
                <a16:creationId xmlns:a16="http://schemas.microsoft.com/office/drawing/2014/main" id="{A919352C-5685-3EEB-05DB-18E458A6CBE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8078"/>
          <a:stretch/>
        </p:blipFill>
        <p:spPr>
          <a:xfrm>
            <a:off x="1148266" y="1481992"/>
            <a:ext cx="1655460" cy="1838597"/>
          </a:xfrm>
          <a:prstGeom prst="rect">
            <a:avLst/>
          </a:prstGeom>
        </p:spPr>
      </p:pic>
      <p:pic>
        <p:nvPicPr>
          <p:cNvPr id="20" name="Picture 19">
            <a:extLst>
              <a:ext uri="{FF2B5EF4-FFF2-40B4-BE49-F238E27FC236}">
                <a16:creationId xmlns:a16="http://schemas.microsoft.com/office/drawing/2014/main" id="{6A9B2C1F-5D41-B1B8-FC98-25947062D5F3}"/>
              </a:ext>
            </a:extLst>
          </p:cNvPr>
          <p:cNvPicPr>
            <a:picLocks noChangeAspect="1"/>
          </p:cNvPicPr>
          <p:nvPr/>
        </p:nvPicPr>
        <p:blipFill>
          <a:blip r:embed="rId9">
            <a:alphaModFix/>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4157475" y="3138898"/>
            <a:ext cx="304656" cy="228198"/>
          </a:xfrm>
          <a:prstGeom prst="rect">
            <a:avLst/>
          </a:prstGeom>
        </p:spPr>
      </p:pic>
      <p:pic>
        <p:nvPicPr>
          <p:cNvPr id="22" name="Picture 21">
            <a:extLst>
              <a:ext uri="{FF2B5EF4-FFF2-40B4-BE49-F238E27FC236}">
                <a16:creationId xmlns:a16="http://schemas.microsoft.com/office/drawing/2014/main" id="{A77DE0F7-0F90-2D51-9F34-6049F1172666}"/>
              </a:ext>
            </a:extLst>
          </p:cNvPr>
          <p:cNvPicPr>
            <a:picLocks noChangeAspect="1"/>
          </p:cNvPicPr>
          <p:nvPr/>
        </p:nvPicPr>
        <p:blipFill>
          <a:blip r:embed="rId9">
            <a:alphaModFix/>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4157475" y="3501654"/>
            <a:ext cx="304656" cy="228198"/>
          </a:xfrm>
          <a:prstGeom prst="rect">
            <a:avLst/>
          </a:prstGeom>
        </p:spPr>
      </p:pic>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DAE01D11-71F5-D662-6680-B16EE9FB137B}"/>
                  </a:ext>
                </a:extLst>
              </p:cNvPr>
              <p:cNvSpPr txBox="1"/>
              <p:nvPr/>
            </p:nvSpPr>
            <p:spPr>
              <a:xfrm>
                <a:off x="-220582" y="788097"/>
                <a:ext cx="4604124" cy="6084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NL" sz="2000" i="1" smtClean="0">
                              <a:solidFill>
                                <a:srgbClr val="000000"/>
                              </a:solidFill>
                              <a:effectLst/>
                              <a:latin typeface="Cambria Math" panose="02040503050406030204" pitchFamily="18" charset="0"/>
                            </a:rPr>
                          </m:ctrlPr>
                        </m:sSubPr>
                        <m:e>
                          <m:r>
                            <a:rPr lang="en-US" sz="2000" b="0" i="1" smtClean="0">
                              <a:solidFill>
                                <a:srgbClr val="000000"/>
                              </a:solidFill>
                              <a:effectLst/>
                              <a:latin typeface="Cambria Math" panose="02040503050406030204" pitchFamily="18" charset="0"/>
                            </a:rPr>
                            <m:t>𝑁</m:t>
                          </m:r>
                        </m:e>
                        <m:sub>
                          <m:r>
                            <a:rPr lang="en-US" sz="2000" b="0" i="1" smtClean="0">
                              <a:solidFill>
                                <a:srgbClr val="000000"/>
                              </a:solidFill>
                              <a:effectLst/>
                              <a:latin typeface="Cambria Math" panose="02040503050406030204" pitchFamily="18" charset="0"/>
                            </a:rPr>
                            <m:t>2</m:t>
                          </m:r>
                        </m:sub>
                      </m:sSub>
                      <m:r>
                        <a:rPr lang="en-US" sz="2000" b="0" i="1" smtClean="0">
                          <a:solidFill>
                            <a:srgbClr val="000000"/>
                          </a:solidFill>
                          <a:effectLst/>
                          <a:latin typeface="Cambria Math" panose="02040503050406030204" pitchFamily="18" charset="0"/>
                        </a:rPr>
                        <m:t>+3</m:t>
                      </m:r>
                      <m:sSub>
                        <m:sSubPr>
                          <m:ctrlPr>
                            <a:rPr lang="en-NL" sz="2000" i="1">
                              <a:solidFill>
                                <a:srgbClr val="000000"/>
                              </a:solidFill>
                              <a:effectLst/>
                              <a:latin typeface="Cambria Math" panose="02040503050406030204" pitchFamily="18" charset="0"/>
                            </a:rPr>
                          </m:ctrlPr>
                        </m:sSubPr>
                        <m:e>
                          <m:r>
                            <a:rPr lang="en-US" sz="2000" b="0" i="1" smtClean="0">
                              <a:solidFill>
                                <a:srgbClr val="000000"/>
                              </a:solidFill>
                              <a:effectLst/>
                              <a:latin typeface="Cambria Math" panose="02040503050406030204" pitchFamily="18" charset="0"/>
                            </a:rPr>
                            <m:t>𝐻</m:t>
                          </m:r>
                        </m:e>
                        <m:sub>
                          <m:r>
                            <a:rPr lang="en-US" sz="2000" b="0" i="1">
                              <a:solidFill>
                                <a:srgbClr val="000000"/>
                              </a:solidFill>
                              <a:effectLst/>
                              <a:latin typeface="Cambria Math" panose="02040503050406030204" pitchFamily="18" charset="0"/>
                            </a:rPr>
                            <m:t>2</m:t>
                          </m:r>
                        </m:sub>
                      </m:sSub>
                      <m:r>
                        <a:rPr lang="en-US" sz="2000" b="0" i="1" smtClean="0">
                          <a:solidFill>
                            <a:srgbClr val="000000"/>
                          </a:solidFill>
                          <a:effectLst/>
                          <a:latin typeface="Cambria Math" panose="02040503050406030204" pitchFamily="18" charset="0"/>
                        </a:rPr>
                        <m:t> </m:t>
                      </m:r>
                      <m:r>
                        <a:rPr lang="en-US" sz="2000" b="0" i="1" smtClean="0">
                          <a:solidFill>
                            <a:srgbClr val="000000"/>
                          </a:solidFill>
                          <a:effectLst/>
                          <a:latin typeface="Cambria Math" panose="02040503050406030204" pitchFamily="18" charset="0"/>
                          <a:ea typeface="Cambria Math" panose="02040503050406030204" pitchFamily="18" charset="0"/>
                        </a:rPr>
                        <m:t>↔</m:t>
                      </m:r>
                      <m:sSub>
                        <m:sSubPr>
                          <m:ctrlPr>
                            <a:rPr lang="en-US" sz="2000" i="1" smtClean="0">
                              <a:solidFill>
                                <a:srgbClr val="000000"/>
                              </a:solidFill>
                              <a:effectLst/>
                              <a:latin typeface="Cambria Math" panose="02040503050406030204" pitchFamily="18" charset="0"/>
                            </a:rPr>
                          </m:ctrlPr>
                        </m:sSubPr>
                        <m:e>
                          <m:r>
                            <a:rPr lang="en-US" sz="2000" b="0" i="1" smtClean="0">
                              <a:solidFill>
                                <a:srgbClr val="000000"/>
                              </a:solidFill>
                              <a:effectLst/>
                              <a:latin typeface="Cambria Math" panose="02040503050406030204" pitchFamily="18" charset="0"/>
                            </a:rPr>
                            <m:t> 2</m:t>
                          </m:r>
                          <m:r>
                            <a:rPr lang="en-US" sz="2000" b="0" i="1" smtClean="0">
                              <a:solidFill>
                                <a:srgbClr val="000000"/>
                              </a:solidFill>
                              <a:effectLst/>
                              <a:latin typeface="Cambria Math" panose="02040503050406030204" pitchFamily="18" charset="0"/>
                            </a:rPr>
                            <m:t>𝑁𝐻</m:t>
                          </m:r>
                        </m:e>
                        <m:sub>
                          <m:r>
                            <a:rPr lang="en-US" sz="2000" b="0" i="1" smtClean="0">
                              <a:solidFill>
                                <a:srgbClr val="000000"/>
                              </a:solidFill>
                              <a:effectLst/>
                              <a:latin typeface="Cambria Math" panose="02040503050406030204" pitchFamily="18" charset="0"/>
                            </a:rPr>
                            <m:t>3</m:t>
                          </m:r>
                        </m:sub>
                      </m:sSub>
                      <m:r>
                        <a:rPr lang="en-US" sz="1400" b="0" i="1" smtClean="0">
                          <a:solidFill>
                            <a:srgbClr val="000000"/>
                          </a:solidFill>
                          <a:effectLst/>
                          <a:latin typeface="Cambria Math" panose="02040503050406030204" pitchFamily="18" charset="0"/>
                        </a:rPr>
                        <m:t> </m:t>
                      </m:r>
                    </m:oMath>
                  </m:oMathPara>
                </a14:m>
                <a:endParaRPr lang="en-US" sz="1400" b="0" i="1" dirty="0">
                  <a:solidFill>
                    <a:srgbClr val="000000"/>
                  </a:solidFill>
                  <a:effectLst/>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effectLst/>
                              <a:latin typeface="Cambria Math" panose="02040503050406030204" pitchFamily="18" charset="0"/>
                            </a:rPr>
                          </m:ctrlPr>
                        </m:sSubPr>
                        <m:e>
                          <m:r>
                            <a:rPr lang="en-US" sz="1400" b="0" i="1" smtClean="0">
                              <a:solidFill>
                                <a:srgbClr val="000000"/>
                              </a:solidFill>
                              <a:effectLst/>
                              <a:latin typeface="Cambria Math" panose="02040503050406030204" pitchFamily="18" charset="0"/>
                            </a:rPr>
                            <m:t>(</m:t>
                          </m:r>
                          <m:r>
                            <a:rPr lang="en-US" sz="1400" b="0" i="1" smtClean="0">
                              <a:solidFill>
                                <a:srgbClr val="000000"/>
                              </a:solidFill>
                              <a:effectLst/>
                              <a:latin typeface="Cambria Math" panose="02040503050406030204" pitchFamily="18" charset="0"/>
                              <a:ea typeface="Cambria Math" panose="02040503050406030204" pitchFamily="18" charset="0"/>
                            </a:rPr>
                            <m:t>∆</m:t>
                          </m:r>
                          <m:r>
                            <a:rPr lang="en-US" sz="1400" b="0" i="1" smtClean="0">
                              <a:solidFill>
                                <a:srgbClr val="000000"/>
                              </a:solidFill>
                              <a:effectLst/>
                              <a:latin typeface="Cambria Math" panose="02040503050406030204" pitchFamily="18" charset="0"/>
                              <a:ea typeface="Cambria Math" panose="02040503050406030204" pitchFamily="18" charset="0"/>
                            </a:rPr>
                            <m:t>𝐻</m:t>
                          </m:r>
                        </m:e>
                        <m:sub>
                          <m:r>
                            <a:rPr lang="en-US" sz="1400" b="0" i="1" smtClean="0">
                              <a:solidFill>
                                <a:srgbClr val="000000"/>
                              </a:solidFill>
                              <a:effectLst/>
                              <a:latin typeface="Cambria Math" panose="02040503050406030204" pitchFamily="18" charset="0"/>
                            </a:rPr>
                            <m:t>298</m:t>
                          </m:r>
                          <m:r>
                            <a:rPr lang="en-US" sz="1400" b="0" i="1" smtClean="0">
                              <a:solidFill>
                                <a:srgbClr val="000000"/>
                              </a:solidFill>
                              <a:effectLst/>
                              <a:latin typeface="Cambria Math" panose="02040503050406030204" pitchFamily="18" charset="0"/>
                            </a:rPr>
                            <m:t>𝐾</m:t>
                          </m:r>
                        </m:sub>
                      </m:sSub>
                      <m:r>
                        <a:rPr lang="en-US" sz="1400" b="0" i="1" smtClean="0">
                          <a:solidFill>
                            <a:srgbClr val="000000"/>
                          </a:solidFill>
                          <a:effectLst/>
                          <a:latin typeface="Cambria Math" panose="02040503050406030204" pitchFamily="18" charset="0"/>
                        </a:rPr>
                        <m:t>)=−90 </m:t>
                      </m:r>
                      <m:r>
                        <a:rPr lang="en-US" sz="1400" b="0" i="1" smtClean="0">
                          <a:solidFill>
                            <a:srgbClr val="000000"/>
                          </a:solidFill>
                          <a:effectLst/>
                          <a:latin typeface="Cambria Math" panose="02040503050406030204" pitchFamily="18" charset="0"/>
                        </a:rPr>
                        <m:t>𝑘𝐽</m:t>
                      </m:r>
                      <m:r>
                        <a:rPr lang="en-US" sz="1400" b="0" i="1" smtClean="0">
                          <a:solidFill>
                            <a:srgbClr val="000000"/>
                          </a:solidFill>
                          <a:effectLst/>
                          <a:latin typeface="Cambria Math" panose="02040503050406030204" pitchFamily="18" charset="0"/>
                        </a:rPr>
                        <m:t>/</m:t>
                      </m:r>
                      <m:r>
                        <a:rPr lang="en-US" sz="1400" b="0" i="1" smtClean="0">
                          <a:solidFill>
                            <a:srgbClr val="000000"/>
                          </a:solidFill>
                          <a:effectLst/>
                          <a:latin typeface="Cambria Math" panose="02040503050406030204" pitchFamily="18" charset="0"/>
                        </a:rPr>
                        <m:t>𝑚𝑜𝑙</m:t>
                      </m:r>
                    </m:oMath>
                  </m:oMathPara>
                </a14:m>
                <a:endParaRPr lang="en-NL" sz="2000" i="1" dirty="0">
                  <a:solidFill>
                    <a:srgbClr val="000000"/>
                  </a:solidFill>
                  <a:effectLst/>
                </a:endParaRPr>
              </a:p>
            </p:txBody>
          </p:sp>
        </mc:Choice>
        <mc:Fallback>
          <p:sp>
            <p:nvSpPr>
              <p:cNvPr id="23" name="TextBox 22">
                <a:extLst>
                  <a:ext uri="{FF2B5EF4-FFF2-40B4-BE49-F238E27FC236}">
                    <a16:creationId xmlns:a16="http://schemas.microsoft.com/office/drawing/2014/main" id="{DAE01D11-71F5-D662-6680-B16EE9FB137B}"/>
                  </a:ext>
                </a:extLst>
              </p:cNvPr>
              <p:cNvSpPr txBox="1">
                <a:spLocks noRot="1" noChangeAspect="1" noMove="1" noResize="1" noEditPoints="1" noAdjustHandles="1" noChangeArrowheads="1" noChangeShapeType="1" noTextEdit="1"/>
              </p:cNvSpPr>
              <p:nvPr/>
            </p:nvSpPr>
            <p:spPr>
              <a:xfrm>
                <a:off x="-220582" y="788097"/>
                <a:ext cx="4604124" cy="608436"/>
              </a:xfrm>
              <a:prstGeom prst="rect">
                <a:avLst/>
              </a:prstGeom>
              <a:blipFill>
                <a:blip r:embed="rId11"/>
                <a:stretch>
                  <a:fillRect b="-3000"/>
                </a:stretch>
              </a:blipFill>
            </p:spPr>
            <p:txBody>
              <a:bodyPr/>
              <a:lstStyle/>
              <a:p>
                <a:r>
                  <a:rPr lang="en-NL">
                    <a:noFill/>
                  </a:rPr>
                  <a:t> </a:t>
                </a:r>
              </a:p>
            </p:txBody>
          </p:sp>
        </mc:Fallback>
      </mc:AlternateContent>
      <p:pic>
        <p:nvPicPr>
          <p:cNvPr id="26" name="Graphic 25" descr="Arrow: Clockwise curve outline">
            <a:extLst>
              <a:ext uri="{FF2B5EF4-FFF2-40B4-BE49-F238E27FC236}">
                <a16:creationId xmlns:a16="http://schemas.microsoft.com/office/drawing/2014/main" id="{2EDC4820-17C0-BD6A-4877-38542499D5E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9956315">
            <a:off x="1550303" y="3281760"/>
            <a:ext cx="769110" cy="769110"/>
          </a:xfrm>
          <a:prstGeom prst="rect">
            <a:avLst/>
          </a:prstGeom>
        </p:spPr>
      </p:pic>
      <p:pic>
        <p:nvPicPr>
          <p:cNvPr id="18" name="Picture 17">
            <a:extLst>
              <a:ext uri="{FF2B5EF4-FFF2-40B4-BE49-F238E27FC236}">
                <a16:creationId xmlns:a16="http://schemas.microsoft.com/office/drawing/2014/main" id="{F8E31680-51D7-3D9B-CAF7-F49906790471}"/>
              </a:ext>
            </a:extLst>
          </p:cNvPr>
          <p:cNvPicPr>
            <a:picLocks noChangeAspect="1"/>
          </p:cNvPicPr>
          <p:nvPr/>
        </p:nvPicPr>
        <p:blipFill>
          <a:blip r:embed="rId9">
            <a:alphaModFix/>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4157475" y="3898687"/>
            <a:ext cx="304656" cy="228198"/>
          </a:xfrm>
          <a:prstGeom prst="rect">
            <a:avLst/>
          </a:prstGeom>
        </p:spPr>
      </p:pic>
      <p:pic>
        <p:nvPicPr>
          <p:cNvPr id="21" name="Picture 20">
            <a:extLst>
              <a:ext uri="{FF2B5EF4-FFF2-40B4-BE49-F238E27FC236}">
                <a16:creationId xmlns:a16="http://schemas.microsoft.com/office/drawing/2014/main" id="{5307F2C1-D7E0-F2B6-5797-CB2CD2DBA69A}"/>
              </a:ext>
            </a:extLst>
          </p:cNvPr>
          <p:cNvPicPr>
            <a:picLocks noChangeAspect="1"/>
          </p:cNvPicPr>
          <p:nvPr/>
        </p:nvPicPr>
        <p:blipFill>
          <a:blip r:embed="rId9">
            <a:alphaModFix/>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4157475" y="4272839"/>
            <a:ext cx="304656" cy="228198"/>
          </a:xfrm>
          <a:prstGeom prst="rect">
            <a:avLst/>
          </a:prstGeom>
        </p:spPr>
      </p:pic>
      <p:sp>
        <p:nvSpPr>
          <p:cNvPr id="24" name="TextBox 23">
            <a:extLst>
              <a:ext uri="{FF2B5EF4-FFF2-40B4-BE49-F238E27FC236}">
                <a16:creationId xmlns:a16="http://schemas.microsoft.com/office/drawing/2014/main" id="{2E0672EE-B59B-27D3-EDEC-4A8E367D1A53}"/>
              </a:ext>
            </a:extLst>
          </p:cNvPr>
          <p:cNvSpPr txBox="1"/>
          <p:nvPr/>
        </p:nvSpPr>
        <p:spPr>
          <a:xfrm>
            <a:off x="1350511" y="3976209"/>
            <a:ext cx="1561646" cy="646331"/>
          </a:xfrm>
          <a:prstGeom prst="rect">
            <a:avLst/>
          </a:prstGeom>
          <a:noFill/>
        </p:spPr>
        <p:txBody>
          <a:bodyPr wrap="none" rtlCol="0">
            <a:spAutoFit/>
          </a:bodyPr>
          <a:lstStyle/>
          <a:p>
            <a:r>
              <a:rPr lang="en-US" sz="1200" dirty="0">
                <a:latin typeface="Yu Mincho" panose="02020400000000000000" pitchFamily="18" charset="-128"/>
                <a:ea typeface="Yu Mincho" panose="02020400000000000000" pitchFamily="18" charset="-128"/>
              </a:rPr>
              <a:t>Process conditions:</a:t>
            </a:r>
          </a:p>
          <a:p>
            <a:pPr marL="285750" indent="-285750">
              <a:buFont typeface="Arial" panose="020B0604020202020204" pitchFamily="34" charset="0"/>
              <a:buChar char="•"/>
            </a:pPr>
            <a:r>
              <a:rPr lang="en-US" sz="1200" dirty="0">
                <a:latin typeface="Yu Mincho" panose="02020400000000000000" pitchFamily="18" charset="-128"/>
                <a:ea typeface="Yu Mincho" panose="02020400000000000000" pitchFamily="18" charset="-128"/>
              </a:rPr>
              <a:t>T=400-500 °C</a:t>
            </a:r>
          </a:p>
          <a:p>
            <a:pPr marL="285750" indent="-285750">
              <a:buFont typeface="Arial" panose="020B0604020202020204" pitchFamily="34" charset="0"/>
              <a:buChar char="•"/>
            </a:pPr>
            <a:r>
              <a:rPr lang="en-US" sz="1200" dirty="0">
                <a:latin typeface="Yu Mincho" panose="02020400000000000000" pitchFamily="18" charset="-128"/>
                <a:ea typeface="Yu Mincho" panose="02020400000000000000" pitchFamily="18" charset="-128"/>
              </a:rPr>
              <a:t>P=100-200 bar</a:t>
            </a:r>
            <a:endParaRPr lang="en-NL" sz="1200" dirty="0">
              <a:latin typeface="Yu Mincho" panose="02020400000000000000" pitchFamily="18" charset="-128"/>
              <a:ea typeface="Yu Mincho" panose="02020400000000000000" pitchFamily="18" charset="-128"/>
            </a:endParaRPr>
          </a:p>
        </p:txBody>
      </p:sp>
      <p:sp>
        <p:nvSpPr>
          <p:cNvPr id="25" name="TextBox 24">
            <a:extLst>
              <a:ext uri="{FF2B5EF4-FFF2-40B4-BE49-F238E27FC236}">
                <a16:creationId xmlns:a16="http://schemas.microsoft.com/office/drawing/2014/main" id="{CE42E163-5F02-C3F7-0FD1-B117392C2CCF}"/>
              </a:ext>
            </a:extLst>
          </p:cNvPr>
          <p:cNvSpPr txBox="1"/>
          <p:nvPr/>
        </p:nvSpPr>
        <p:spPr>
          <a:xfrm>
            <a:off x="7356450" y="3666316"/>
            <a:ext cx="1561646" cy="646331"/>
          </a:xfrm>
          <a:prstGeom prst="rect">
            <a:avLst/>
          </a:prstGeom>
          <a:noFill/>
        </p:spPr>
        <p:txBody>
          <a:bodyPr wrap="none" rtlCol="0">
            <a:spAutoFit/>
          </a:bodyPr>
          <a:lstStyle/>
          <a:p>
            <a:r>
              <a:rPr lang="en-US"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Target conditions:</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T=250-300 °C</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P=20 bar</a:t>
            </a:r>
            <a:endParaRPr lang="en-NL" sz="12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29" name="Rectangle 28">
            <a:extLst>
              <a:ext uri="{FF2B5EF4-FFF2-40B4-BE49-F238E27FC236}">
                <a16:creationId xmlns:a16="http://schemas.microsoft.com/office/drawing/2014/main" id="{2A00E8EC-55BD-4702-BB40-B9D580F0F182}"/>
              </a:ext>
            </a:extLst>
          </p:cNvPr>
          <p:cNvSpPr/>
          <p:nvPr/>
        </p:nvSpPr>
        <p:spPr>
          <a:xfrm>
            <a:off x="7333989" y="3637609"/>
            <a:ext cx="1603332" cy="710386"/>
          </a:xfrm>
          <a:prstGeom prst="rect">
            <a:avLst/>
          </a:prstGeom>
          <a:noFill/>
          <a:ln>
            <a:solidFill>
              <a:srgbClr val="2E25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0" name="Arrow: Right 29">
            <a:extLst>
              <a:ext uri="{FF2B5EF4-FFF2-40B4-BE49-F238E27FC236}">
                <a16:creationId xmlns:a16="http://schemas.microsoft.com/office/drawing/2014/main" id="{DD6A190A-0C57-94D0-E937-BA8F629E0088}"/>
              </a:ext>
            </a:extLst>
          </p:cNvPr>
          <p:cNvSpPr/>
          <p:nvPr/>
        </p:nvSpPr>
        <p:spPr>
          <a:xfrm>
            <a:off x="5932135" y="2223370"/>
            <a:ext cx="137786" cy="75156"/>
          </a:xfrm>
          <a:prstGeom prst="rightArrow">
            <a:avLst/>
          </a:prstGeom>
          <a:solidFill>
            <a:srgbClr val="2E25DB"/>
          </a:solidFill>
          <a:ln>
            <a:solidFill>
              <a:srgbClr val="2E25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TextBox 30">
            <a:extLst>
              <a:ext uri="{FF2B5EF4-FFF2-40B4-BE49-F238E27FC236}">
                <a16:creationId xmlns:a16="http://schemas.microsoft.com/office/drawing/2014/main" id="{617F7098-3837-B11F-5F15-6FA7468B58CB}"/>
              </a:ext>
            </a:extLst>
          </p:cNvPr>
          <p:cNvSpPr txBox="1"/>
          <p:nvPr/>
        </p:nvSpPr>
        <p:spPr>
          <a:xfrm>
            <a:off x="7239819" y="1339050"/>
            <a:ext cx="1762641" cy="600164"/>
          </a:xfrm>
          <a:prstGeom prst="rect">
            <a:avLst/>
          </a:prstGeom>
          <a:noFill/>
        </p:spPr>
        <p:txBody>
          <a:bodyPr wrap="square" rtlCol="0">
            <a:spAutoFit/>
          </a:bodyPr>
          <a:lstStyle/>
          <a:p>
            <a:pPr algn="ctr"/>
            <a:r>
              <a:rPr lang="en-US" sz="1100" dirty="0">
                <a:latin typeface="Yu Mincho" panose="02020400000000000000" pitchFamily="18" charset="-128"/>
                <a:ea typeface="Yu Mincho" panose="02020400000000000000" pitchFamily="18" charset="-128"/>
              </a:rPr>
              <a:t>Shifting the equilibrium towards products </a:t>
            </a:r>
          </a:p>
          <a:p>
            <a:pPr algn="ctr"/>
            <a:r>
              <a:rPr lang="en-US" sz="1100" dirty="0">
                <a:latin typeface="Yu Mincho" panose="02020400000000000000" pitchFamily="18" charset="-128"/>
                <a:ea typeface="Yu Mincho" panose="02020400000000000000" pitchFamily="18" charset="-128"/>
              </a:rPr>
              <a:t>(</a:t>
            </a:r>
            <a:r>
              <a:rPr lang="en-US" sz="1100" u="sng" dirty="0">
                <a:latin typeface="Yu Mincho" panose="02020400000000000000" pitchFamily="18" charset="-128"/>
                <a:ea typeface="Yu Mincho" panose="02020400000000000000" pitchFamily="18" charset="-128"/>
              </a:rPr>
              <a:t>Le </a:t>
            </a:r>
            <a:r>
              <a:rPr lang="en-US" sz="1100" u="sng" dirty="0" err="1">
                <a:latin typeface="Yu Mincho" panose="02020400000000000000" pitchFamily="18" charset="-128"/>
                <a:ea typeface="Yu Mincho" panose="02020400000000000000" pitchFamily="18" charset="-128"/>
              </a:rPr>
              <a:t>Chatelier’s</a:t>
            </a:r>
            <a:r>
              <a:rPr lang="en-US" sz="1100" u="sng" dirty="0">
                <a:latin typeface="Yu Mincho" panose="02020400000000000000" pitchFamily="18" charset="-128"/>
                <a:ea typeface="Yu Mincho" panose="02020400000000000000" pitchFamily="18" charset="-128"/>
              </a:rPr>
              <a:t> </a:t>
            </a:r>
            <a:r>
              <a:rPr lang="en-US" sz="1100" dirty="0">
                <a:latin typeface="Yu Mincho" panose="02020400000000000000" pitchFamily="18" charset="-128"/>
                <a:ea typeface="Yu Mincho" panose="02020400000000000000" pitchFamily="18" charset="-128"/>
              </a:rPr>
              <a:t>principle)</a:t>
            </a:r>
            <a:endParaRPr lang="en-NL" sz="1100" dirty="0">
              <a:latin typeface="Yu Mincho" panose="02020400000000000000" pitchFamily="18" charset="-128"/>
              <a:ea typeface="Yu Mincho" panose="02020400000000000000" pitchFamily="18" charset="-128"/>
            </a:endParaRPr>
          </a:p>
        </p:txBody>
      </p:sp>
      <p:sp>
        <p:nvSpPr>
          <p:cNvPr id="32" name="Oval 31">
            <a:extLst>
              <a:ext uri="{FF2B5EF4-FFF2-40B4-BE49-F238E27FC236}">
                <a16:creationId xmlns:a16="http://schemas.microsoft.com/office/drawing/2014/main" id="{16EE32C9-2711-34DE-2132-803ADF454C00}"/>
              </a:ext>
            </a:extLst>
          </p:cNvPr>
          <p:cNvSpPr/>
          <p:nvPr/>
        </p:nvSpPr>
        <p:spPr>
          <a:xfrm>
            <a:off x="7124927" y="1247115"/>
            <a:ext cx="1918948" cy="810672"/>
          </a:xfrm>
          <a:prstGeom prst="ellipse">
            <a:avLst/>
          </a:prstGeom>
          <a:noFill/>
          <a:ln>
            <a:solidFill>
              <a:srgbClr val="2E25DB"/>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4" name="Straight Arrow Connector 33">
            <a:extLst>
              <a:ext uri="{FF2B5EF4-FFF2-40B4-BE49-F238E27FC236}">
                <a16:creationId xmlns:a16="http://schemas.microsoft.com/office/drawing/2014/main" id="{19C21D4A-D626-99CD-EF4C-674318D8D5CA}"/>
              </a:ext>
            </a:extLst>
          </p:cNvPr>
          <p:cNvCxnSpPr/>
          <p:nvPr/>
        </p:nvCxnSpPr>
        <p:spPr>
          <a:xfrm flipV="1">
            <a:off x="6144016" y="1885167"/>
            <a:ext cx="980912" cy="269886"/>
          </a:xfrm>
          <a:prstGeom prst="straightConnector1">
            <a:avLst/>
          </a:prstGeom>
          <a:ln w="9525">
            <a:solidFill>
              <a:srgbClr val="2E25DB"/>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12448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1000" autoRev="1" fill="remove"/>
                                        <p:tgtEl>
                                          <p:spTgt spid="30"/>
                                        </p:tgtEl>
                                        <p:attrNameLst>
                                          <p:attrName>style.color</p:attrName>
                                        </p:attrNameLst>
                                      </p:cBhvr>
                                      <p:to>
                                        <a:schemeClr val="bg1"/>
                                      </p:to>
                                    </p:animClr>
                                    <p:animClr clrSpc="rgb" dir="cw">
                                      <p:cBhvr>
                                        <p:cTn id="7" dur="1000" autoRev="1" fill="remove"/>
                                        <p:tgtEl>
                                          <p:spTgt spid="30"/>
                                        </p:tgtEl>
                                        <p:attrNameLst>
                                          <p:attrName>fillcolor</p:attrName>
                                        </p:attrNameLst>
                                      </p:cBhvr>
                                      <p:to>
                                        <a:schemeClr val="bg1"/>
                                      </p:to>
                                    </p:animClr>
                                    <p:set>
                                      <p:cBhvr>
                                        <p:cTn id="8" dur="1000" autoRev="1" fill="remove"/>
                                        <p:tgtEl>
                                          <p:spTgt spid="30"/>
                                        </p:tgtEl>
                                        <p:attrNameLst>
                                          <p:attrName>fill.type</p:attrName>
                                        </p:attrNameLst>
                                      </p:cBhvr>
                                      <p:to>
                                        <p:strVal val="solid"/>
                                      </p:to>
                                    </p:set>
                                    <p:set>
                                      <p:cBhvr>
                                        <p:cTn id="9" dur="1000" autoRev="1" fill="remove"/>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4</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3" cstate="print">
              <a:alphaModFix amt="35000"/>
              <a:extLst>
                <a:ext uri="{BEBA8EAE-BF5A-486C-A8C5-ECC9F3942E4B}">
                  <a14:imgProps xmlns:a14="http://schemas.microsoft.com/office/drawing/2010/main">
                    <a14:imgLayer r:embed="rId4">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932213"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Membrane selection</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25" name="Picture 24" descr="A diagram of a black tube with white and yellow objects&#10;&#10;Description automatically generated">
            <a:extLst>
              <a:ext uri="{FF2B5EF4-FFF2-40B4-BE49-F238E27FC236}">
                <a16:creationId xmlns:a16="http://schemas.microsoft.com/office/drawing/2014/main" id="{F53EE547-2715-A968-A884-15F801B668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6126" y="1284847"/>
            <a:ext cx="1922092" cy="1440865"/>
          </a:xfrm>
          <a:prstGeom prst="rect">
            <a:avLst/>
          </a:prstGeom>
        </p:spPr>
      </p:pic>
      <p:sp>
        <p:nvSpPr>
          <p:cNvPr id="27" name="TextBox 26">
            <a:extLst>
              <a:ext uri="{FF2B5EF4-FFF2-40B4-BE49-F238E27FC236}">
                <a16:creationId xmlns:a16="http://schemas.microsoft.com/office/drawing/2014/main" id="{24F0EF6C-6DD2-D20D-DA76-43876A677F36}"/>
              </a:ext>
            </a:extLst>
          </p:cNvPr>
          <p:cNvSpPr txBox="1"/>
          <p:nvPr/>
        </p:nvSpPr>
        <p:spPr>
          <a:xfrm>
            <a:off x="1506126" y="864621"/>
            <a:ext cx="2047355" cy="369332"/>
          </a:xfrm>
          <a:prstGeom prst="rect">
            <a:avLst/>
          </a:prstGeom>
          <a:noFill/>
        </p:spPr>
        <p:txBody>
          <a:bodyPr wrap="none" rtlCol="0">
            <a:spAutoFit/>
          </a:bodyPr>
          <a:lstStyle/>
          <a:p>
            <a:r>
              <a:rPr lang="en-US" sz="1800" b="1" dirty="0">
                <a:solidFill>
                  <a:srgbClr val="2654D4"/>
                </a:solidFill>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Carbon membrane</a:t>
            </a:r>
            <a:endParaRPr lang="en-NL" sz="1800" b="1" dirty="0">
              <a:solidFill>
                <a:srgbClr val="2654D4"/>
              </a:solidFill>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pic>
        <p:nvPicPr>
          <p:cNvPr id="31" name="Graphic 30" descr="Arrow Right with solid fill">
            <a:extLst>
              <a:ext uri="{FF2B5EF4-FFF2-40B4-BE49-F238E27FC236}">
                <a16:creationId xmlns:a16="http://schemas.microsoft.com/office/drawing/2014/main" id="{3F92325D-CBBE-86B4-1E27-3AD4DFB44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73010" y="1515972"/>
            <a:ext cx="724897" cy="724897"/>
          </a:xfrm>
          <a:prstGeom prst="rect">
            <a:avLst/>
          </a:prstGeom>
        </p:spPr>
      </p:pic>
      <p:graphicFrame>
        <p:nvGraphicFramePr>
          <p:cNvPr id="35" name="Diagram 34">
            <a:extLst>
              <a:ext uri="{FF2B5EF4-FFF2-40B4-BE49-F238E27FC236}">
                <a16:creationId xmlns:a16="http://schemas.microsoft.com/office/drawing/2014/main" id="{F34A8EFD-7C4B-26EB-F732-C4E4E8A5DB8C}"/>
              </a:ext>
            </a:extLst>
          </p:cNvPr>
          <p:cNvGraphicFramePr/>
          <p:nvPr>
            <p:extLst>
              <p:ext uri="{D42A27DB-BD31-4B8C-83A1-F6EECF244321}">
                <p14:modId xmlns:p14="http://schemas.microsoft.com/office/powerpoint/2010/main" val="2871662970"/>
              </p:ext>
            </p:extLst>
          </p:nvPr>
        </p:nvGraphicFramePr>
        <p:xfrm>
          <a:off x="4216689" y="565629"/>
          <a:ext cx="3495376" cy="24582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9" name="TextBox 38">
            <a:extLst>
              <a:ext uri="{FF2B5EF4-FFF2-40B4-BE49-F238E27FC236}">
                <a16:creationId xmlns:a16="http://schemas.microsoft.com/office/drawing/2014/main" id="{5DD9EE97-1EFE-33C2-C577-44509E3BF209}"/>
              </a:ext>
            </a:extLst>
          </p:cNvPr>
          <p:cNvSpPr txBox="1"/>
          <p:nvPr/>
        </p:nvSpPr>
        <p:spPr>
          <a:xfrm>
            <a:off x="655679" y="2393669"/>
            <a:ext cx="1208985" cy="261610"/>
          </a:xfrm>
          <a:prstGeom prst="rect">
            <a:avLst/>
          </a:prstGeom>
          <a:noFill/>
        </p:spPr>
        <p:txBody>
          <a:bodyPr wrap="none" rtlCol="0">
            <a:spAutoFit/>
          </a:bodyPr>
          <a:lstStyle/>
          <a:p>
            <a:r>
              <a:rPr lang="en-US" sz="11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Ceramic support</a:t>
            </a:r>
            <a:endParaRPr lang="en-NL" sz="11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42" name="TextBox 41">
            <a:extLst>
              <a:ext uri="{FF2B5EF4-FFF2-40B4-BE49-F238E27FC236}">
                <a16:creationId xmlns:a16="http://schemas.microsoft.com/office/drawing/2014/main" id="{F1CCF7D3-12FD-7F29-E548-A45902723A85}"/>
              </a:ext>
            </a:extLst>
          </p:cNvPr>
          <p:cNvSpPr txBox="1"/>
          <p:nvPr/>
        </p:nvSpPr>
        <p:spPr>
          <a:xfrm>
            <a:off x="2184420" y="2577042"/>
            <a:ext cx="1776448" cy="261610"/>
          </a:xfrm>
          <a:prstGeom prst="rect">
            <a:avLst/>
          </a:prstGeom>
          <a:noFill/>
        </p:spPr>
        <p:txBody>
          <a:bodyPr wrap="none" rtlCol="0">
            <a:spAutoFit/>
          </a:bodyPr>
          <a:lstStyle/>
          <a:p>
            <a:r>
              <a:rPr lang="en-US" sz="11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Carbonized polymer layer</a:t>
            </a:r>
            <a:endParaRPr lang="en-NL" sz="11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45" name="Arrow: Left 44">
            <a:extLst>
              <a:ext uri="{FF2B5EF4-FFF2-40B4-BE49-F238E27FC236}">
                <a16:creationId xmlns:a16="http://schemas.microsoft.com/office/drawing/2014/main" id="{68734005-EF27-0382-01FB-A1F6A4EC4892}"/>
              </a:ext>
            </a:extLst>
          </p:cNvPr>
          <p:cNvSpPr/>
          <p:nvPr/>
        </p:nvSpPr>
        <p:spPr>
          <a:xfrm rot="20279594">
            <a:off x="1591508" y="2225206"/>
            <a:ext cx="623053" cy="67881"/>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6" name="Arrow: Left 45">
            <a:extLst>
              <a:ext uri="{FF2B5EF4-FFF2-40B4-BE49-F238E27FC236}">
                <a16:creationId xmlns:a16="http://schemas.microsoft.com/office/drawing/2014/main" id="{63597F52-5BD8-7907-E045-4277E7119788}"/>
              </a:ext>
            </a:extLst>
          </p:cNvPr>
          <p:cNvSpPr/>
          <p:nvPr/>
        </p:nvSpPr>
        <p:spPr>
          <a:xfrm rot="14044954">
            <a:off x="2550883" y="2321591"/>
            <a:ext cx="623053" cy="67881"/>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9" name="TextBox 48">
            <a:extLst>
              <a:ext uri="{FF2B5EF4-FFF2-40B4-BE49-F238E27FC236}">
                <a16:creationId xmlns:a16="http://schemas.microsoft.com/office/drawing/2014/main" id="{CE5F04A9-12FE-2123-A1BC-BCBF380A7073}"/>
              </a:ext>
            </a:extLst>
          </p:cNvPr>
          <p:cNvSpPr txBox="1"/>
          <p:nvPr/>
        </p:nvSpPr>
        <p:spPr>
          <a:xfrm>
            <a:off x="3435488" y="3129344"/>
            <a:ext cx="2568332" cy="300082"/>
          </a:xfrm>
          <a:prstGeom prst="rect">
            <a:avLst/>
          </a:prstGeom>
          <a:noFill/>
        </p:spPr>
        <p:txBody>
          <a:bodyPr wrap="none" rtlCol="0">
            <a:spAutoFit/>
          </a:bodyPr>
          <a:lstStyle/>
          <a:p>
            <a:r>
              <a:rPr lang="en-US" dirty="0">
                <a:solidFill>
                  <a:srgbClr val="2654D4"/>
                </a:solidFill>
                <a:latin typeface="Yu Mincho" panose="02020400000000000000" pitchFamily="18" charset="-128"/>
                <a:ea typeface="Yu Mincho" panose="02020400000000000000" pitchFamily="18" charset="-128"/>
              </a:rPr>
              <a:t>Molecular sieving (</a:t>
            </a:r>
            <a:r>
              <a:rPr lang="en-US" dirty="0" err="1">
                <a:solidFill>
                  <a:srgbClr val="2654D4"/>
                </a:solidFill>
                <a:latin typeface="Yu Mincho" panose="02020400000000000000" pitchFamily="18" charset="-128"/>
                <a:ea typeface="Yu Mincho" panose="02020400000000000000" pitchFamily="18" charset="-128"/>
              </a:rPr>
              <a:t>d</a:t>
            </a:r>
            <a:r>
              <a:rPr lang="en-US" baseline="-25000" dirty="0" err="1">
                <a:solidFill>
                  <a:srgbClr val="2654D4"/>
                </a:solidFill>
                <a:latin typeface="Yu Mincho" panose="02020400000000000000" pitchFamily="18" charset="-128"/>
                <a:ea typeface="Yu Mincho" panose="02020400000000000000" pitchFamily="18" charset="-128"/>
              </a:rPr>
              <a:t>p</a:t>
            </a:r>
            <a:r>
              <a:rPr lang="en-US" dirty="0">
                <a:solidFill>
                  <a:srgbClr val="2654D4"/>
                </a:solidFill>
                <a:latin typeface="Yu Mincho" panose="02020400000000000000" pitchFamily="18" charset="-128"/>
                <a:ea typeface="Yu Mincho" panose="02020400000000000000" pitchFamily="18" charset="-128"/>
              </a:rPr>
              <a:t>&lt;0.2 nm)</a:t>
            </a:r>
            <a:endParaRPr lang="en-NL" dirty="0">
              <a:solidFill>
                <a:srgbClr val="2654D4"/>
              </a:solidFill>
              <a:latin typeface="Yu Mincho" panose="02020400000000000000" pitchFamily="18" charset="-128"/>
              <a:ea typeface="Yu Mincho" panose="02020400000000000000" pitchFamily="18" charset="-128"/>
            </a:endParaRPr>
          </a:p>
        </p:txBody>
      </p:sp>
      <p:sp>
        <p:nvSpPr>
          <p:cNvPr id="50" name="TextBox 49">
            <a:extLst>
              <a:ext uri="{FF2B5EF4-FFF2-40B4-BE49-F238E27FC236}">
                <a16:creationId xmlns:a16="http://schemas.microsoft.com/office/drawing/2014/main" id="{4CDCAAC1-A075-DB77-6CCE-6BC37D933D00}"/>
              </a:ext>
            </a:extLst>
          </p:cNvPr>
          <p:cNvSpPr txBox="1"/>
          <p:nvPr/>
        </p:nvSpPr>
        <p:spPr>
          <a:xfrm>
            <a:off x="5933252" y="3481635"/>
            <a:ext cx="2658100" cy="300082"/>
          </a:xfrm>
          <a:prstGeom prst="rect">
            <a:avLst/>
          </a:prstGeom>
          <a:noFill/>
        </p:spPr>
        <p:txBody>
          <a:bodyPr wrap="none" rtlCol="0">
            <a:spAutoFit/>
          </a:bodyPr>
          <a:lstStyle/>
          <a:p>
            <a:r>
              <a:rPr lang="en-US" dirty="0">
                <a:solidFill>
                  <a:srgbClr val="2654D4"/>
                </a:solidFill>
                <a:latin typeface="Yu Mincho" panose="02020400000000000000" pitchFamily="18" charset="-128"/>
                <a:ea typeface="Yu Mincho" panose="02020400000000000000" pitchFamily="18" charset="-128"/>
              </a:rPr>
              <a:t>Adsorption diffusion (</a:t>
            </a:r>
            <a:r>
              <a:rPr lang="en-US" dirty="0" err="1">
                <a:solidFill>
                  <a:srgbClr val="2654D4"/>
                </a:solidFill>
                <a:latin typeface="Yu Mincho" panose="02020400000000000000" pitchFamily="18" charset="-128"/>
                <a:ea typeface="Yu Mincho" panose="02020400000000000000" pitchFamily="18" charset="-128"/>
              </a:rPr>
              <a:t>d</a:t>
            </a:r>
            <a:r>
              <a:rPr lang="en-US" baseline="-25000" dirty="0" err="1">
                <a:solidFill>
                  <a:srgbClr val="2654D4"/>
                </a:solidFill>
                <a:latin typeface="Yu Mincho" panose="02020400000000000000" pitchFamily="18" charset="-128"/>
                <a:ea typeface="Yu Mincho" panose="02020400000000000000" pitchFamily="18" charset="-128"/>
              </a:rPr>
              <a:t>p</a:t>
            </a:r>
            <a:r>
              <a:rPr lang="en-US" dirty="0">
                <a:solidFill>
                  <a:srgbClr val="2654D4"/>
                </a:solidFill>
                <a:latin typeface="Yu Mincho" panose="02020400000000000000" pitchFamily="18" charset="-128"/>
                <a:ea typeface="Yu Mincho" panose="02020400000000000000" pitchFamily="18" charset="-128"/>
              </a:rPr>
              <a:t>&lt;2 nm)</a:t>
            </a:r>
            <a:endParaRPr lang="en-NL" dirty="0">
              <a:solidFill>
                <a:srgbClr val="2654D4"/>
              </a:solidFill>
              <a:latin typeface="Yu Mincho" panose="02020400000000000000" pitchFamily="18" charset="-128"/>
              <a:ea typeface="Yu Mincho" panose="02020400000000000000" pitchFamily="18" charset="-128"/>
            </a:endParaRPr>
          </a:p>
        </p:txBody>
      </p:sp>
      <p:sp>
        <p:nvSpPr>
          <p:cNvPr id="51" name="Rectangle 50">
            <a:extLst>
              <a:ext uri="{FF2B5EF4-FFF2-40B4-BE49-F238E27FC236}">
                <a16:creationId xmlns:a16="http://schemas.microsoft.com/office/drawing/2014/main" id="{81EC8DF2-4878-3C0E-8057-A36154A55AAB}"/>
              </a:ext>
            </a:extLst>
          </p:cNvPr>
          <p:cNvSpPr/>
          <p:nvPr/>
        </p:nvSpPr>
        <p:spPr>
          <a:xfrm>
            <a:off x="3945706" y="3448429"/>
            <a:ext cx="1132126" cy="86185"/>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52" name="Rectangle 51">
            <a:extLst>
              <a:ext uri="{FF2B5EF4-FFF2-40B4-BE49-F238E27FC236}">
                <a16:creationId xmlns:a16="http://schemas.microsoft.com/office/drawing/2014/main" id="{8B561AE1-DF2F-8684-F3B0-C80EF3F758EB}"/>
              </a:ext>
            </a:extLst>
          </p:cNvPr>
          <p:cNvSpPr/>
          <p:nvPr/>
        </p:nvSpPr>
        <p:spPr>
          <a:xfrm>
            <a:off x="3945706" y="3711284"/>
            <a:ext cx="1132126" cy="86185"/>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53" name="Oval 52">
            <a:extLst>
              <a:ext uri="{FF2B5EF4-FFF2-40B4-BE49-F238E27FC236}">
                <a16:creationId xmlns:a16="http://schemas.microsoft.com/office/drawing/2014/main" id="{F92816E0-15BC-8425-1A80-7C9D85D1AE59}"/>
              </a:ext>
            </a:extLst>
          </p:cNvPr>
          <p:cNvSpPr/>
          <p:nvPr/>
        </p:nvSpPr>
        <p:spPr>
          <a:xfrm>
            <a:off x="4172587" y="3585629"/>
            <a:ext cx="121633" cy="8618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4" name="Oval 53">
            <a:extLst>
              <a:ext uri="{FF2B5EF4-FFF2-40B4-BE49-F238E27FC236}">
                <a16:creationId xmlns:a16="http://schemas.microsoft.com/office/drawing/2014/main" id="{09629428-1CFD-848D-9385-5CF769EDE50F}"/>
              </a:ext>
            </a:extLst>
          </p:cNvPr>
          <p:cNvSpPr/>
          <p:nvPr/>
        </p:nvSpPr>
        <p:spPr>
          <a:xfrm>
            <a:off x="3506371" y="3508506"/>
            <a:ext cx="249560" cy="252862"/>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56" name="Straight Arrow Connector 55">
            <a:extLst>
              <a:ext uri="{FF2B5EF4-FFF2-40B4-BE49-F238E27FC236}">
                <a16:creationId xmlns:a16="http://schemas.microsoft.com/office/drawing/2014/main" id="{F06BABD0-A99B-2D44-F4C3-97C413CCEE79}"/>
              </a:ext>
            </a:extLst>
          </p:cNvPr>
          <p:cNvCxnSpPr/>
          <p:nvPr/>
        </p:nvCxnSpPr>
        <p:spPr>
          <a:xfrm>
            <a:off x="4406377" y="3622949"/>
            <a:ext cx="322711"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Arrow: Bent-Up 56">
            <a:extLst>
              <a:ext uri="{FF2B5EF4-FFF2-40B4-BE49-F238E27FC236}">
                <a16:creationId xmlns:a16="http://schemas.microsoft.com/office/drawing/2014/main" id="{352ED102-CBE3-74B5-0828-135284144FFA}"/>
              </a:ext>
            </a:extLst>
          </p:cNvPr>
          <p:cNvSpPr/>
          <p:nvPr/>
        </p:nvSpPr>
        <p:spPr>
          <a:xfrm rot="2784891" flipV="1">
            <a:off x="3751438" y="3562221"/>
            <a:ext cx="197488" cy="156563"/>
          </a:xfrm>
          <a:prstGeom prst="bentUpArrow">
            <a:avLst>
              <a:gd name="adj1" fmla="val 7879"/>
              <a:gd name="adj2" fmla="val 23857"/>
              <a:gd name="adj3" fmla="val 14715"/>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8" name="Rectangle 57">
            <a:extLst>
              <a:ext uri="{FF2B5EF4-FFF2-40B4-BE49-F238E27FC236}">
                <a16:creationId xmlns:a16="http://schemas.microsoft.com/office/drawing/2014/main" id="{D4985F5C-6C33-626A-D441-BCD2B2AAFF1F}"/>
              </a:ext>
            </a:extLst>
          </p:cNvPr>
          <p:cNvSpPr/>
          <p:nvPr/>
        </p:nvSpPr>
        <p:spPr>
          <a:xfrm>
            <a:off x="6333895" y="3813292"/>
            <a:ext cx="1132126" cy="86185"/>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59" name="Rectangle 58">
            <a:extLst>
              <a:ext uri="{FF2B5EF4-FFF2-40B4-BE49-F238E27FC236}">
                <a16:creationId xmlns:a16="http://schemas.microsoft.com/office/drawing/2014/main" id="{4D780037-4F76-080A-C151-828F5960E351}"/>
              </a:ext>
            </a:extLst>
          </p:cNvPr>
          <p:cNvSpPr/>
          <p:nvPr/>
        </p:nvSpPr>
        <p:spPr>
          <a:xfrm>
            <a:off x="6333895" y="4075804"/>
            <a:ext cx="1132126" cy="86185"/>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60" name="Rectangle 59">
            <a:extLst>
              <a:ext uri="{FF2B5EF4-FFF2-40B4-BE49-F238E27FC236}">
                <a16:creationId xmlns:a16="http://schemas.microsoft.com/office/drawing/2014/main" id="{695F7705-E9C3-76F6-8D12-60E7EA1D72E5}"/>
              </a:ext>
            </a:extLst>
          </p:cNvPr>
          <p:cNvSpPr/>
          <p:nvPr/>
        </p:nvSpPr>
        <p:spPr>
          <a:xfrm>
            <a:off x="6327632" y="3905740"/>
            <a:ext cx="79431"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1" name="Rectangle 60">
            <a:extLst>
              <a:ext uri="{FF2B5EF4-FFF2-40B4-BE49-F238E27FC236}">
                <a16:creationId xmlns:a16="http://schemas.microsoft.com/office/drawing/2014/main" id="{7066178C-07F1-F4B1-C8AF-6CA1726D80C9}"/>
              </a:ext>
            </a:extLst>
          </p:cNvPr>
          <p:cNvSpPr/>
          <p:nvPr/>
        </p:nvSpPr>
        <p:spPr>
          <a:xfrm>
            <a:off x="6686185" y="3913757"/>
            <a:ext cx="79431"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2" name="Rectangle 61">
            <a:extLst>
              <a:ext uri="{FF2B5EF4-FFF2-40B4-BE49-F238E27FC236}">
                <a16:creationId xmlns:a16="http://schemas.microsoft.com/office/drawing/2014/main" id="{2B3594D5-AA59-EF19-FB63-EF43A3CC4732}"/>
              </a:ext>
            </a:extLst>
          </p:cNvPr>
          <p:cNvSpPr/>
          <p:nvPr/>
        </p:nvSpPr>
        <p:spPr>
          <a:xfrm>
            <a:off x="7042600" y="3915323"/>
            <a:ext cx="79431"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3" name="Rectangle 62">
            <a:extLst>
              <a:ext uri="{FF2B5EF4-FFF2-40B4-BE49-F238E27FC236}">
                <a16:creationId xmlns:a16="http://schemas.microsoft.com/office/drawing/2014/main" id="{2F8B8AE1-B95F-82F6-28B8-679D12774FCC}"/>
              </a:ext>
            </a:extLst>
          </p:cNvPr>
          <p:cNvSpPr/>
          <p:nvPr/>
        </p:nvSpPr>
        <p:spPr>
          <a:xfrm>
            <a:off x="7392853" y="3915796"/>
            <a:ext cx="79431"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5" name="Arrow: Bent-Up 64">
            <a:extLst>
              <a:ext uri="{FF2B5EF4-FFF2-40B4-BE49-F238E27FC236}">
                <a16:creationId xmlns:a16="http://schemas.microsoft.com/office/drawing/2014/main" id="{C217A863-F633-8E0E-21FB-DA3852134117}"/>
              </a:ext>
            </a:extLst>
          </p:cNvPr>
          <p:cNvSpPr/>
          <p:nvPr/>
        </p:nvSpPr>
        <p:spPr>
          <a:xfrm rot="19534743" flipH="1">
            <a:off x="6068419" y="3891231"/>
            <a:ext cx="253036" cy="156563"/>
          </a:xfrm>
          <a:prstGeom prst="bentUpArrow">
            <a:avLst>
              <a:gd name="adj1" fmla="val 7879"/>
              <a:gd name="adj2" fmla="val 23857"/>
              <a:gd name="adj3" fmla="val 14715"/>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7" name="Oval 66">
            <a:extLst>
              <a:ext uri="{FF2B5EF4-FFF2-40B4-BE49-F238E27FC236}">
                <a16:creationId xmlns:a16="http://schemas.microsoft.com/office/drawing/2014/main" id="{29EAF40C-9E54-33B1-3820-E1BC53D045FC}"/>
              </a:ext>
            </a:extLst>
          </p:cNvPr>
          <p:cNvSpPr/>
          <p:nvPr/>
        </p:nvSpPr>
        <p:spPr>
          <a:xfrm>
            <a:off x="5921556" y="3903090"/>
            <a:ext cx="121633" cy="8618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8" name="Oval 67">
            <a:extLst>
              <a:ext uri="{FF2B5EF4-FFF2-40B4-BE49-F238E27FC236}">
                <a16:creationId xmlns:a16="http://schemas.microsoft.com/office/drawing/2014/main" id="{D38D24B7-D16C-04A0-D99C-C0B25B788CE0}"/>
              </a:ext>
            </a:extLst>
          </p:cNvPr>
          <p:cNvSpPr/>
          <p:nvPr/>
        </p:nvSpPr>
        <p:spPr>
          <a:xfrm>
            <a:off x="6664015" y="3953340"/>
            <a:ext cx="121633" cy="8618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9" name="Straight Arrow Connector 68">
            <a:extLst>
              <a:ext uri="{FF2B5EF4-FFF2-40B4-BE49-F238E27FC236}">
                <a16:creationId xmlns:a16="http://schemas.microsoft.com/office/drawing/2014/main" id="{17502643-6B3F-1210-7DD3-7EAC4E1048A7}"/>
              </a:ext>
            </a:extLst>
          </p:cNvPr>
          <p:cNvCxnSpPr/>
          <p:nvPr/>
        </p:nvCxnSpPr>
        <p:spPr>
          <a:xfrm>
            <a:off x="6833888" y="3996433"/>
            <a:ext cx="322711"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F9E0EEDE-C44A-2AB0-E386-1AD8659F7A6E}"/>
              </a:ext>
            </a:extLst>
          </p:cNvPr>
          <p:cNvSpPr txBox="1"/>
          <p:nvPr/>
        </p:nvSpPr>
        <p:spPr>
          <a:xfrm>
            <a:off x="3923226" y="3835771"/>
            <a:ext cx="1178528" cy="261610"/>
          </a:xfrm>
          <a:prstGeom prst="rect">
            <a:avLst/>
          </a:prstGeom>
          <a:noFill/>
        </p:spPr>
        <p:txBody>
          <a:bodyPr wrap="none" rtlCol="0">
            <a:spAutoFit/>
          </a:bodyPr>
          <a:lstStyle/>
          <a:p>
            <a:r>
              <a:rPr lang="en-US" sz="1050" dirty="0">
                <a:latin typeface="Yu Mincho" panose="02020400000000000000" pitchFamily="18" charset="-128"/>
                <a:ea typeface="Yu Mincho" panose="02020400000000000000" pitchFamily="18" charset="-128"/>
              </a:rPr>
              <a:t>Kinetic diameter</a:t>
            </a:r>
            <a:endParaRPr lang="en-NL" sz="1050" dirty="0">
              <a:latin typeface="Yu Mincho" panose="02020400000000000000" pitchFamily="18" charset="-128"/>
              <a:ea typeface="Yu Mincho" panose="02020400000000000000" pitchFamily="18" charset="-128"/>
            </a:endParaRPr>
          </a:p>
        </p:txBody>
      </p:sp>
      <p:sp>
        <p:nvSpPr>
          <p:cNvPr id="71" name="TextBox 70">
            <a:extLst>
              <a:ext uri="{FF2B5EF4-FFF2-40B4-BE49-F238E27FC236}">
                <a16:creationId xmlns:a16="http://schemas.microsoft.com/office/drawing/2014/main" id="{F543D82A-1F22-E430-E9D4-F9A7B75FAC0D}"/>
              </a:ext>
            </a:extLst>
          </p:cNvPr>
          <p:cNvSpPr txBox="1"/>
          <p:nvPr/>
        </p:nvSpPr>
        <p:spPr>
          <a:xfrm>
            <a:off x="4078737" y="4060481"/>
            <a:ext cx="982961" cy="253916"/>
          </a:xfrm>
          <a:prstGeom prst="rect">
            <a:avLst/>
          </a:prstGeom>
          <a:noFill/>
        </p:spPr>
        <p:txBody>
          <a:bodyPr wrap="none" rtlCol="0">
            <a:spAutoFit/>
          </a:bodyPr>
          <a:lstStyle/>
          <a:p>
            <a:r>
              <a:rPr lang="en-US" sz="1050" dirty="0">
                <a:latin typeface="Yu Mincho" panose="02020400000000000000" pitchFamily="18" charset="-128"/>
                <a:ea typeface="Yu Mincho" panose="02020400000000000000" pitchFamily="18" charset="-128"/>
              </a:rPr>
              <a:t>N</a:t>
            </a:r>
            <a:r>
              <a:rPr lang="en-US" sz="1050" baseline="-25000" dirty="0">
                <a:latin typeface="Yu Mincho" panose="02020400000000000000" pitchFamily="18" charset="-128"/>
                <a:ea typeface="Yu Mincho" panose="02020400000000000000" pitchFamily="18" charset="-128"/>
              </a:rPr>
              <a:t>2</a:t>
            </a:r>
            <a:r>
              <a:rPr lang="en-US" sz="1050" dirty="0">
                <a:latin typeface="Yu Mincho" panose="02020400000000000000" pitchFamily="18" charset="-128"/>
                <a:ea typeface="Yu Mincho" panose="02020400000000000000" pitchFamily="18" charset="-128"/>
              </a:rPr>
              <a:t>&gt;H</a:t>
            </a:r>
            <a:r>
              <a:rPr lang="en-US" sz="1050" baseline="-25000" dirty="0">
                <a:latin typeface="Yu Mincho" panose="02020400000000000000" pitchFamily="18" charset="-128"/>
                <a:ea typeface="Yu Mincho" panose="02020400000000000000" pitchFamily="18" charset="-128"/>
              </a:rPr>
              <a:t>2</a:t>
            </a:r>
            <a:r>
              <a:rPr lang="en-US" sz="1050" dirty="0">
                <a:latin typeface="Yu Mincho" panose="02020400000000000000" pitchFamily="18" charset="-128"/>
                <a:ea typeface="Yu Mincho" panose="02020400000000000000" pitchFamily="18" charset="-128"/>
              </a:rPr>
              <a:t>&gt;NH</a:t>
            </a:r>
            <a:r>
              <a:rPr lang="en-US" sz="1050" baseline="-25000" dirty="0">
                <a:latin typeface="Yu Mincho" panose="02020400000000000000" pitchFamily="18" charset="-128"/>
                <a:ea typeface="Yu Mincho" panose="02020400000000000000" pitchFamily="18" charset="-128"/>
              </a:rPr>
              <a:t>3</a:t>
            </a:r>
            <a:endParaRPr lang="en-NL" sz="1050" baseline="-25000" dirty="0">
              <a:latin typeface="Yu Mincho" panose="02020400000000000000" pitchFamily="18" charset="-128"/>
              <a:ea typeface="Yu Mincho" panose="02020400000000000000" pitchFamily="18" charset="-128"/>
            </a:endParaRPr>
          </a:p>
        </p:txBody>
      </p:sp>
      <p:sp>
        <p:nvSpPr>
          <p:cNvPr id="73" name="TextBox 72">
            <a:extLst>
              <a:ext uri="{FF2B5EF4-FFF2-40B4-BE49-F238E27FC236}">
                <a16:creationId xmlns:a16="http://schemas.microsoft.com/office/drawing/2014/main" id="{E5272A17-9DA7-EFE4-BF76-E684C8981850}"/>
              </a:ext>
            </a:extLst>
          </p:cNvPr>
          <p:cNvSpPr txBox="1"/>
          <p:nvPr/>
        </p:nvSpPr>
        <p:spPr>
          <a:xfrm>
            <a:off x="3789466" y="4307644"/>
            <a:ext cx="1526380" cy="253916"/>
          </a:xfrm>
          <a:prstGeom prst="rect">
            <a:avLst/>
          </a:prstGeom>
          <a:noFill/>
        </p:spPr>
        <p:txBody>
          <a:bodyPr wrap="none" rtlCol="0">
            <a:spAutoFit/>
          </a:bodyPr>
          <a:lstStyle/>
          <a:p>
            <a:r>
              <a:rPr lang="en-US" sz="1050" dirty="0">
                <a:latin typeface="Yu Mincho" panose="02020400000000000000" pitchFamily="18" charset="-128"/>
                <a:ea typeface="Yu Mincho" panose="02020400000000000000" pitchFamily="18" charset="-128"/>
              </a:rPr>
              <a:t>0.364&gt;0.289&gt;0.26 nm</a:t>
            </a:r>
            <a:endParaRPr lang="en-NL" sz="1050" baseline="-25000" dirty="0">
              <a:latin typeface="Yu Mincho" panose="02020400000000000000" pitchFamily="18" charset="-128"/>
              <a:ea typeface="Yu Mincho" panose="02020400000000000000" pitchFamily="18" charset="-128"/>
            </a:endParaRPr>
          </a:p>
        </p:txBody>
      </p:sp>
      <p:sp>
        <p:nvSpPr>
          <p:cNvPr id="74" name="TextBox 73">
            <a:extLst>
              <a:ext uri="{FF2B5EF4-FFF2-40B4-BE49-F238E27FC236}">
                <a16:creationId xmlns:a16="http://schemas.microsoft.com/office/drawing/2014/main" id="{D0E611AC-7395-D230-C55A-44D7E8326335}"/>
              </a:ext>
            </a:extLst>
          </p:cNvPr>
          <p:cNvSpPr txBox="1"/>
          <p:nvPr/>
        </p:nvSpPr>
        <p:spPr>
          <a:xfrm>
            <a:off x="6063332" y="4225546"/>
            <a:ext cx="1721946" cy="253916"/>
          </a:xfrm>
          <a:prstGeom prst="rect">
            <a:avLst/>
          </a:prstGeom>
          <a:noFill/>
        </p:spPr>
        <p:txBody>
          <a:bodyPr wrap="none" rtlCol="0">
            <a:spAutoFit/>
          </a:bodyPr>
          <a:lstStyle/>
          <a:p>
            <a:r>
              <a:rPr lang="en-US" sz="1050" dirty="0">
                <a:latin typeface="Yu Mincho" panose="02020400000000000000" pitchFamily="18" charset="-128"/>
                <a:ea typeface="Yu Mincho" panose="02020400000000000000" pitchFamily="18" charset="-128"/>
              </a:rPr>
              <a:t>Surface affinity with gases</a:t>
            </a:r>
            <a:endParaRPr lang="en-NL" sz="1050" dirty="0">
              <a:latin typeface="Yu Mincho" panose="02020400000000000000" pitchFamily="18" charset="-128"/>
              <a:ea typeface="Yu Mincho" panose="02020400000000000000" pitchFamily="18" charset="-128"/>
            </a:endParaRPr>
          </a:p>
        </p:txBody>
      </p:sp>
      <mc:AlternateContent xmlns:mc="http://schemas.openxmlformats.org/markup-compatibility/2006">
        <mc:Choice xmlns:a14="http://schemas.microsoft.com/office/drawing/2010/main" Requires="a14">
          <p:sp>
            <p:nvSpPr>
              <p:cNvPr id="75" name="TextBox 74">
                <a:extLst>
                  <a:ext uri="{FF2B5EF4-FFF2-40B4-BE49-F238E27FC236}">
                    <a16:creationId xmlns:a16="http://schemas.microsoft.com/office/drawing/2014/main" id="{C80496BF-D887-64F1-1FED-8A2D22FAEF21}"/>
                  </a:ext>
                </a:extLst>
              </p:cNvPr>
              <p:cNvSpPr txBox="1"/>
              <p:nvPr/>
            </p:nvSpPr>
            <p:spPr>
              <a:xfrm>
                <a:off x="574510" y="3602088"/>
                <a:ext cx="2787226" cy="48391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NL" sz="1100" i="1" smtClean="0">
                              <a:solidFill>
                                <a:srgbClr val="836967"/>
                              </a:solidFill>
                              <a:latin typeface="Cambria Math" panose="02040503050406030204" pitchFamily="18" charset="0"/>
                            </a:rPr>
                          </m:ctrlPr>
                        </m:sSubPr>
                        <m:e>
                          <m:r>
                            <a:rPr lang="en-NL" sz="1100">
                              <a:latin typeface="Cambria Math" panose="02040503050406030204" pitchFamily="18" charset="0"/>
                            </a:rPr>
                            <m:t>℘</m:t>
                          </m:r>
                        </m:e>
                        <m:sub>
                          <m:r>
                            <a:rPr lang="en-NL" sz="1100" i="1">
                              <a:latin typeface="Cambria Math" panose="02040503050406030204" pitchFamily="18" charset="0"/>
                            </a:rPr>
                            <m:t>𝑖</m:t>
                          </m:r>
                        </m:sub>
                      </m:sSub>
                      <m:r>
                        <a:rPr lang="en-NL" sz="1100" i="0">
                          <a:latin typeface="Cambria Math" panose="02040503050406030204" pitchFamily="18" charset="0"/>
                        </a:rPr>
                        <m:t>=</m:t>
                      </m:r>
                      <m:sSubSup>
                        <m:sSubSupPr>
                          <m:ctrlPr>
                            <a:rPr lang="en-NL" sz="1100" i="1">
                              <a:solidFill>
                                <a:srgbClr val="836967"/>
                              </a:solidFill>
                              <a:latin typeface="Cambria Math" panose="02040503050406030204" pitchFamily="18" charset="0"/>
                            </a:rPr>
                          </m:ctrlPr>
                        </m:sSubSupPr>
                        <m:e>
                          <m:f>
                            <m:fPr>
                              <m:ctrlPr>
                                <a:rPr lang="en-NL" sz="1100" i="1">
                                  <a:solidFill>
                                    <a:srgbClr val="836967"/>
                                  </a:solidFill>
                                  <a:latin typeface="Cambria Math" panose="02040503050406030204" pitchFamily="18" charset="0"/>
                                </a:rPr>
                              </m:ctrlPr>
                            </m:fPr>
                            <m:num>
                              <m:r>
                                <a:rPr lang="en-NL" sz="1100" i="0">
                                  <a:latin typeface="Cambria Math" panose="02040503050406030204" pitchFamily="18" charset="0"/>
                                </a:rPr>
                                <m:t>∆</m:t>
                              </m:r>
                              <m:sSub>
                                <m:sSubPr>
                                  <m:ctrlPr>
                                    <a:rPr lang="en-NL" sz="1100" i="1">
                                      <a:solidFill>
                                        <a:srgbClr val="836967"/>
                                      </a:solidFill>
                                      <a:latin typeface="Cambria Math" panose="02040503050406030204" pitchFamily="18" charset="0"/>
                                    </a:rPr>
                                  </m:ctrlPr>
                                </m:sSubPr>
                                <m:e>
                                  <m:r>
                                    <a:rPr lang="en-NL" sz="1100" i="1">
                                      <a:latin typeface="Cambria Math" panose="02040503050406030204" pitchFamily="18" charset="0"/>
                                    </a:rPr>
                                    <m:t>𝑃</m:t>
                                  </m:r>
                                </m:e>
                                <m:sub>
                                  <m:r>
                                    <a:rPr lang="en-NL" sz="1100" i="1">
                                      <a:latin typeface="Cambria Math" panose="02040503050406030204" pitchFamily="18" charset="0"/>
                                    </a:rPr>
                                    <m:t>𝑖</m:t>
                                  </m:r>
                                </m:sub>
                              </m:sSub>
                            </m:num>
                            <m:den>
                              <m:r>
                                <a:rPr lang="en-NL" sz="1100" i="1">
                                  <a:latin typeface="Cambria Math" panose="02040503050406030204" pitchFamily="18" charset="0"/>
                                </a:rPr>
                                <m:t>𝑅𝑇</m:t>
                              </m:r>
                            </m:den>
                          </m:f>
                          <m:r>
                            <a:rPr lang="en-NL" sz="1100" i="0">
                              <a:latin typeface="Cambria Math" panose="02040503050406030204" pitchFamily="18" charset="0"/>
                            </a:rPr>
                            <m:t> </m:t>
                          </m:r>
                          <m:r>
                            <a:rPr lang="en-NL" sz="1100" i="1">
                              <a:latin typeface="Cambria Math" panose="02040503050406030204" pitchFamily="18" charset="0"/>
                            </a:rPr>
                            <m:t>𝐷</m:t>
                          </m:r>
                        </m:e>
                        <m:sub>
                          <m:r>
                            <a:rPr lang="en-NL" sz="1100" i="1">
                              <a:latin typeface="Cambria Math" panose="02040503050406030204" pitchFamily="18" charset="0"/>
                            </a:rPr>
                            <m:t>𝑖</m:t>
                          </m:r>
                        </m:sub>
                        <m:sup>
                          <m:r>
                            <a:rPr lang="en-NL" sz="1100" i="0">
                              <a:latin typeface="Cambria Math" panose="02040503050406030204" pitchFamily="18" charset="0"/>
                            </a:rPr>
                            <m:t>0</m:t>
                          </m:r>
                        </m:sup>
                      </m:sSubSup>
                      <m:r>
                        <a:rPr lang="en-NL" sz="1100" i="1">
                          <a:latin typeface="Cambria Math" panose="02040503050406030204" pitchFamily="18" charset="0"/>
                        </a:rPr>
                        <m:t>𝑒𝑥</m:t>
                      </m:r>
                      <m:func>
                        <m:funcPr>
                          <m:ctrlPr>
                            <a:rPr lang="en-NL" sz="1100" i="1" smtClean="0">
                              <a:solidFill>
                                <a:schemeClr val="tx1"/>
                              </a:solidFill>
                              <a:latin typeface="Cambria Math" panose="02040503050406030204" pitchFamily="18" charset="0"/>
                            </a:rPr>
                          </m:ctrlPr>
                        </m:funcPr>
                        <m:fName>
                          <m:r>
                            <a:rPr lang="en-NL" sz="1100" i="1">
                              <a:solidFill>
                                <a:schemeClr val="tx1"/>
                              </a:solidFill>
                              <a:latin typeface="Cambria Math" panose="02040503050406030204" pitchFamily="18" charset="0"/>
                            </a:rPr>
                            <m:t>𝑝</m:t>
                          </m:r>
                        </m:fName>
                        <m:e>
                          <m:d>
                            <m:dPr>
                              <m:begChr m:val="["/>
                              <m:endChr m:val="]"/>
                              <m:ctrlPr>
                                <a:rPr lang="en-NL" sz="1100" i="1" smtClean="0">
                                  <a:solidFill>
                                    <a:schemeClr val="tx1"/>
                                  </a:solidFill>
                                  <a:latin typeface="Cambria Math" panose="02040503050406030204" pitchFamily="18" charset="0"/>
                                </a:rPr>
                              </m:ctrlPr>
                            </m:dPr>
                            <m:e>
                              <m:f>
                                <m:fPr>
                                  <m:ctrlPr>
                                    <a:rPr lang="en-NL" sz="1100" i="1">
                                      <a:solidFill>
                                        <a:schemeClr val="tx1"/>
                                      </a:solidFill>
                                      <a:latin typeface="Cambria Math" panose="02040503050406030204" pitchFamily="18" charset="0"/>
                                    </a:rPr>
                                  </m:ctrlPr>
                                </m:fPr>
                                <m:num>
                                  <m:r>
                                    <a:rPr lang="en-NL" sz="1100" i="0">
                                      <a:solidFill>
                                        <a:schemeClr val="tx1"/>
                                      </a:solidFill>
                                      <a:latin typeface="Cambria Math" panose="02040503050406030204" pitchFamily="18" charset="0"/>
                                    </a:rPr>
                                    <m:t>−</m:t>
                                  </m:r>
                                  <m:d>
                                    <m:dPr>
                                      <m:ctrlPr>
                                        <a:rPr lang="en-NL" sz="1100" i="1">
                                          <a:solidFill>
                                            <a:schemeClr val="tx1"/>
                                          </a:solidFill>
                                          <a:latin typeface="Cambria Math" panose="02040503050406030204" pitchFamily="18" charset="0"/>
                                        </a:rPr>
                                      </m:ctrlPr>
                                    </m:dPr>
                                    <m:e>
                                      <m:sSub>
                                        <m:sSubPr>
                                          <m:ctrlPr>
                                            <a:rPr lang="en-NL" sz="1100" i="1">
                                              <a:solidFill>
                                                <a:schemeClr val="tx1"/>
                                              </a:solidFill>
                                              <a:latin typeface="Cambria Math" panose="02040503050406030204" pitchFamily="18" charset="0"/>
                                            </a:rPr>
                                          </m:ctrlPr>
                                        </m:sSubPr>
                                        <m:e>
                                          <m:r>
                                            <a:rPr lang="en-NL" sz="1100" i="1">
                                              <a:solidFill>
                                                <a:schemeClr val="tx1"/>
                                              </a:solidFill>
                                              <a:latin typeface="Cambria Math" panose="02040503050406030204" pitchFamily="18" charset="0"/>
                                            </a:rPr>
                                            <m:t>𝐸</m:t>
                                          </m:r>
                                        </m:e>
                                        <m:sub>
                                          <m:r>
                                            <a:rPr lang="en-NL" sz="1100" i="1">
                                              <a:solidFill>
                                                <a:schemeClr val="tx1"/>
                                              </a:solidFill>
                                              <a:latin typeface="Cambria Math" panose="02040503050406030204" pitchFamily="18" charset="0"/>
                                            </a:rPr>
                                            <m:t>𝑎𝑐𝑡</m:t>
                                          </m:r>
                                          <m:r>
                                            <a:rPr lang="en-NL" sz="1100" i="0">
                                              <a:solidFill>
                                                <a:schemeClr val="tx1"/>
                                              </a:solidFill>
                                              <a:latin typeface="Cambria Math" panose="02040503050406030204" pitchFamily="18" charset="0"/>
                                            </a:rPr>
                                            <m:t>,</m:t>
                                          </m:r>
                                          <m:r>
                                            <a:rPr lang="en-NL" sz="1100" i="1">
                                              <a:solidFill>
                                                <a:schemeClr val="tx1"/>
                                              </a:solidFill>
                                              <a:latin typeface="Cambria Math" panose="02040503050406030204" pitchFamily="18" charset="0"/>
                                            </a:rPr>
                                            <m:t>𝑖</m:t>
                                          </m:r>
                                        </m:sub>
                                      </m:sSub>
                                      <m:r>
                                        <a:rPr lang="en-NL" sz="1100" i="0">
                                          <a:solidFill>
                                            <a:schemeClr val="tx1"/>
                                          </a:solidFill>
                                          <a:latin typeface="Cambria Math" panose="02040503050406030204" pitchFamily="18" charset="0"/>
                                        </a:rPr>
                                        <m:t>−</m:t>
                                      </m:r>
                                      <m:sSub>
                                        <m:sSubPr>
                                          <m:ctrlPr>
                                            <a:rPr lang="en-NL" sz="1100" i="1">
                                              <a:solidFill>
                                                <a:schemeClr val="tx1"/>
                                              </a:solidFill>
                                              <a:latin typeface="Cambria Math" panose="02040503050406030204" pitchFamily="18" charset="0"/>
                                            </a:rPr>
                                          </m:ctrlPr>
                                        </m:sSubPr>
                                        <m:e>
                                          <m:r>
                                            <a:rPr lang="en-NL" sz="1100" i="1">
                                              <a:solidFill>
                                                <a:schemeClr val="tx1"/>
                                              </a:solidFill>
                                              <a:latin typeface="Cambria Math" panose="02040503050406030204" pitchFamily="18" charset="0"/>
                                            </a:rPr>
                                            <m:t>𝐸</m:t>
                                          </m:r>
                                        </m:e>
                                        <m:sub>
                                          <m:r>
                                            <a:rPr lang="en-NL" sz="1100" i="1">
                                              <a:solidFill>
                                                <a:schemeClr val="tx1"/>
                                              </a:solidFill>
                                              <a:latin typeface="Cambria Math" panose="02040503050406030204" pitchFamily="18" charset="0"/>
                                            </a:rPr>
                                            <m:t>𝑎𝑑𝑠</m:t>
                                          </m:r>
                                          <m:r>
                                            <a:rPr lang="en-NL" sz="1100" i="0">
                                              <a:solidFill>
                                                <a:schemeClr val="tx1"/>
                                              </a:solidFill>
                                              <a:latin typeface="Cambria Math" panose="02040503050406030204" pitchFamily="18" charset="0"/>
                                            </a:rPr>
                                            <m:t>,</m:t>
                                          </m:r>
                                          <m:r>
                                            <a:rPr lang="en-NL" sz="1100" i="1">
                                              <a:solidFill>
                                                <a:schemeClr val="tx1"/>
                                              </a:solidFill>
                                              <a:latin typeface="Cambria Math" panose="02040503050406030204" pitchFamily="18" charset="0"/>
                                            </a:rPr>
                                            <m:t>𝑖</m:t>
                                          </m:r>
                                        </m:sub>
                                      </m:sSub>
                                    </m:e>
                                  </m:d>
                                </m:num>
                                <m:den>
                                  <m:r>
                                    <a:rPr lang="en-NL" sz="1100" i="1">
                                      <a:solidFill>
                                        <a:schemeClr val="tx1"/>
                                      </a:solidFill>
                                      <a:latin typeface="Cambria Math" panose="02040503050406030204" pitchFamily="18" charset="0"/>
                                    </a:rPr>
                                    <m:t>𝑅𝑇</m:t>
                                  </m:r>
                                </m:den>
                              </m:f>
                            </m:e>
                          </m:d>
                        </m:e>
                      </m:func>
                    </m:oMath>
                  </m:oMathPara>
                </a14:m>
                <a:endParaRPr lang="en-NL" sz="1100" dirty="0"/>
              </a:p>
            </p:txBody>
          </p:sp>
        </mc:Choice>
        <mc:Fallback>
          <p:sp>
            <p:nvSpPr>
              <p:cNvPr id="75" name="TextBox 74">
                <a:extLst>
                  <a:ext uri="{FF2B5EF4-FFF2-40B4-BE49-F238E27FC236}">
                    <a16:creationId xmlns:a16="http://schemas.microsoft.com/office/drawing/2014/main" id="{C80496BF-D887-64F1-1FED-8A2D22FAEF21}"/>
                  </a:ext>
                </a:extLst>
              </p:cNvPr>
              <p:cNvSpPr txBox="1">
                <a:spLocks noRot="1" noChangeAspect="1" noMove="1" noResize="1" noEditPoints="1" noAdjustHandles="1" noChangeArrowheads="1" noChangeShapeType="1" noTextEdit="1"/>
              </p:cNvSpPr>
              <p:nvPr/>
            </p:nvSpPr>
            <p:spPr>
              <a:xfrm>
                <a:off x="574510" y="3602088"/>
                <a:ext cx="2787226" cy="483915"/>
              </a:xfrm>
              <a:prstGeom prst="rect">
                <a:avLst/>
              </a:prstGeom>
              <a:blipFill>
                <a:blip r:embed="rId13"/>
                <a:stretch>
                  <a:fillRect/>
                </a:stretch>
              </a:blipFill>
            </p:spPr>
            <p:txBody>
              <a:bodyPr/>
              <a:lstStyle/>
              <a:p>
                <a:r>
                  <a:rPr lang="en-NL">
                    <a:noFill/>
                  </a:rPr>
                  <a:t> </a:t>
                </a:r>
              </a:p>
            </p:txBody>
          </p:sp>
        </mc:Fallback>
      </mc:AlternateContent>
      <p:sp>
        <p:nvSpPr>
          <p:cNvPr id="76" name="TextBox 75">
            <a:extLst>
              <a:ext uri="{FF2B5EF4-FFF2-40B4-BE49-F238E27FC236}">
                <a16:creationId xmlns:a16="http://schemas.microsoft.com/office/drawing/2014/main" id="{7100C902-3DE8-B94B-2F0D-27B892878D77}"/>
              </a:ext>
            </a:extLst>
          </p:cNvPr>
          <p:cNvSpPr txBox="1"/>
          <p:nvPr/>
        </p:nvSpPr>
        <p:spPr>
          <a:xfrm>
            <a:off x="976022" y="3276175"/>
            <a:ext cx="1653017" cy="300082"/>
          </a:xfrm>
          <a:prstGeom prst="rect">
            <a:avLst/>
          </a:prstGeom>
          <a:noFill/>
        </p:spPr>
        <p:txBody>
          <a:bodyPr wrap="none" rtlCol="0">
            <a:spAutoFit/>
          </a:bodyPr>
          <a:lstStyle/>
          <a:p>
            <a:r>
              <a:rPr lang="en-US" u="sng" dirty="0">
                <a:solidFill>
                  <a:srgbClr val="2E25DB"/>
                </a:solidFill>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Arrhenius equation</a:t>
            </a:r>
            <a:endParaRPr lang="en-NL" u="sng" dirty="0">
              <a:solidFill>
                <a:srgbClr val="2E25DB"/>
              </a:solidFill>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77" name="Rectangle 76">
            <a:extLst>
              <a:ext uri="{FF2B5EF4-FFF2-40B4-BE49-F238E27FC236}">
                <a16:creationId xmlns:a16="http://schemas.microsoft.com/office/drawing/2014/main" id="{34D918A4-CC65-09D9-5C13-DDA4C3A50591}"/>
              </a:ext>
            </a:extLst>
          </p:cNvPr>
          <p:cNvSpPr/>
          <p:nvPr/>
        </p:nvSpPr>
        <p:spPr>
          <a:xfrm>
            <a:off x="524510" y="3219427"/>
            <a:ext cx="2512404" cy="962314"/>
          </a:xfrm>
          <a:prstGeom prst="rect">
            <a:avLst/>
          </a:prstGeom>
          <a:noFill/>
          <a:ln>
            <a:solidFill>
              <a:srgbClr val="26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8" name="Graphic 77" descr="Arrow Right with solid fill">
            <a:extLst>
              <a:ext uri="{FF2B5EF4-FFF2-40B4-BE49-F238E27FC236}">
                <a16:creationId xmlns:a16="http://schemas.microsoft.com/office/drawing/2014/main" id="{A40179D3-C01F-9A82-7B60-8521156310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4867773" y="2722999"/>
            <a:ext cx="387850" cy="387850"/>
          </a:xfrm>
          <a:prstGeom prst="rect">
            <a:avLst/>
          </a:prstGeom>
        </p:spPr>
      </p:pic>
      <p:pic>
        <p:nvPicPr>
          <p:cNvPr id="79" name="Graphic 78" descr="Arrow Right with solid fill">
            <a:extLst>
              <a:ext uri="{FF2B5EF4-FFF2-40B4-BE49-F238E27FC236}">
                <a16:creationId xmlns:a16="http://schemas.microsoft.com/office/drawing/2014/main" id="{3724C8C1-D403-6657-E69C-16B989F7C4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6231502" y="3032714"/>
            <a:ext cx="423401" cy="423401"/>
          </a:xfrm>
          <a:prstGeom prst="rect">
            <a:avLst/>
          </a:prstGeom>
        </p:spPr>
      </p:pic>
    </p:spTree>
    <p:extLst>
      <p:ext uri="{BB962C8B-B14F-4D97-AF65-F5344CB8AC3E}">
        <p14:creationId xmlns:p14="http://schemas.microsoft.com/office/powerpoint/2010/main" val="14612184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79"/>
                                        </p:tgtEl>
                                        <p:attrNameLst>
                                          <p:attrName>r</p:attrName>
                                        </p:attrNameLst>
                                      </p:cBhvr>
                                    </p:animRot>
                                    <p:animRot by="-240000">
                                      <p:cBhvr>
                                        <p:cTn id="7" dur="400" fill="hold">
                                          <p:stCondLst>
                                            <p:cond delay="400"/>
                                          </p:stCondLst>
                                        </p:cTn>
                                        <p:tgtEl>
                                          <p:spTgt spid="79"/>
                                        </p:tgtEl>
                                        <p:attrNameLst>
                                          <p:attrName>r</p:attrName>
                                        </p:attrNameLst>
                                      </p:cBhvr>
                                    </p:animRot>
                                    <p:animRot by="240000">
                                      <p:cBhvr>
                                        <p:cTn id="8" dur="400" fill="hold">
                                          <p:stCondLst>
                                            <p:cond delay="800"/>
                                          </p:stCondLst>
                                        </p:cTn>
                                        <p:tgtEl>
                                          <p:spTgt spid="79"/>
                                        </p:tgtEl>
                                        <p:attrNameLst>
                                          <p:attrName>r</p:attrName>
                                        </p:attrNameLst>
                                      </p:cBhvr>
                                    </p:animRot>
                                    <p:animRot by="-240000">
                                      <p:cBhvr>
                                        <p:cTn id="9" dur="400" fill="hold">
                                          <p:stCondLst>
                                            <p:cond delay="1200"/>
                                          </p:stCondLst>
                                        </p:cTn>
                                        <p:tgtEl>
                                          <p:spTgt spid="79"/>
                                        </p:tgtEl>
                                        <p:attrNameLst>
                                          <p:attrName>r</p:attrName>
                                        </p:attrNameLst>
                                      </p:cBhvr>
                                    </p:animRot>
                                    <p:animRot by="120000">
                                      <p:cBhvr>
                                        <p:cTn id="10" dur="400" fill="hold">
                                          <p:stCondLst>
                                            <p:cond delay="1600"/>
                                          </p:stCondLst>
                                        </p:cTn>
                                        <p:tgtEl>
                                          <p:spTgt spid="7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200" fill="hold">
                                          <p:stCondLst>
                                            <p:cond delay="0"/>
                                          </p:stCondLst>
                                        </p:cTn>
                                        <p:tgtEl>
                                          <p:spTgt spid="78"/>
                                        </p:tgtEl>
                                        <p:attrNameLst>
                                          <p:attrName>r</p:attrName>
                                        </p:attrNameLst>
                                      </p:cBhvr>
                                    </p:animRot>
                                    <p:animRot by="-240000">
                                      <p:cBhvr>
                                        <p:cTn id="15" dur="400" fill="hold">
                                          <p:stCondLst>
                                            <p:cond delay="400"/>
                                          </p:stCondLst>
                                        </p:cTn>
                                        <p:tgtEl>
                                          <p:spTgt spid="78"/>
                                        </p:tgtEl>
                                        <p:attrNameLst>
                                          <p:attrName>r</p:attrName>
                                        </p:attrNameLst>
                                      </p:cBhvr>
                                    </p:animRot>
                                    <p:animRot by="240000">
                                      <p:cBhvr>
                                        <p:cTn id="16" dur="400" fill="hold">
                                          <p:stCondLst>
                                            <p:cond delay="800"/>
                                          </p:stCondLst>
                                        </p:cTn>
                                        <p:tgtEl>
                                          <p:spTgt spid="78"/>
                                        </p:tgtEl>
                                        <p:attrNameLst>
                                          <p:attrName>r</p:attrName>
                                        </p:attrNameLst>
                                      </p:cBhvr>
                                    </p:animRot>
                                    <p:animRot by="-240000">
                                      <p:cBhvr>
                                        <p:cTn id="17" dur="400" fill="hold">
                                          <p:stCondLst>
                                            <p:cond delay="1200"/>
                                          </p:stCondLst>
                                        </p:cTn>
                                        <p:tgtEl>
                                          <p:spTgt spid="78"/>
                                        </p:tgtEl>
                                        <p:attrNameLst>
                                          <p:attrName>r</p:attrName>
                                        </p:attrNameLst>
                                      </p:cBhvr>
                                    </p:animRot>
                                    <p:animRot by="120000">
                                      <p:cBhvr>
                                        <p:cTn id="18" dur="400" fill="hold">
                                          <p:stCondLst>
                                            <p:cond delay="1600"/>
                                          </p:stCondLst>
                                        </p:cTn>
                                        <p:tgtEl>
                                          <p:spTgt spid="7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5</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5360763"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Membrane characteristic investigation</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49" name="TextBox 48">
            <a:extLst>
              <a:ext uri="{FF2B5EF4-FFF2-40B4-BE49-F238E27FC236}">
                <a16:creationId xmlns:a16="http://schemas.microsoft.com/office/drawing/2014/main" id="{CE5F04A9-12FE-2123-A1BC-BCBF380A7073}"/>
              </a:ext>
            </a:extLst>
          </p:cNvPr>
          <p:cNvSpPr txBox="1"/>
          <p:nvPr/>
        </p:nvSpPr>
        <p:spPr>
          <a:xfrm>
            <a:off x="2497086" y="842628"/>
            <a:ext cx="1524776" cy="300082"/>
          </a:xfrm>
          <a:prstGeom prst="rect">
            <a:avLst/>
          </a:prstGeom>
          <a:noFill/>
        </p:spPr>
        <p:txBody>
          <a:bodyPr wrap="none" rtlCol="0">
            <a:spAutoFit/>
          </a:bodyPr>
          <a:lstStyle/>
          <a:p>
            <a:r>
              <a:rPr lang="en-US" dirty="0">
                <a:solidFill>
                  <a:srgbClr val="2654D4"/>
                </a:solidFill>
                <a:latin typeface="Yu Mincho" panose="02020400000000000000" pitchFamily="18" charset="-128"/>
                <a:ea typeface="Yu Mincho" panose="02020400000000000000" pitchFamily="18" charset="-128"/>
              </a:rPr>
              <a:t>Molecular sieving</a:t>
            </a:r>
            <a:endParaRPr lang="en-NL" dirty="0">
              <a:solidFill>
                <a:srgbClr val="2654D4"/>
              </a:solidFill>
              <a:latin typeface="Yu Mincho" panose="02020400000000000000" pitchFamily="18" charset="-128"/>
              <a:ea typeface="Yu Mincho" panose="02020400000000000000" pitchFamily="18" charset="-128"/>
            </a:endParaRPr>
          </a:p>
        </p:txBody>
      </p:sp>
      <p:sp>
        <p:nvSpPr>
          <p:cNvPr id="50" name="TextBox 49">
            <a:extLst>
              <a:ext uri="{FF2B5EF4-FFF2-40B4-BE49-F238E27FC236}">
                <a16:creationId xmlns:a16="http://schemas.microsoft.com/office/drawing/2014/main" id="{4CDCAAC1-A075-DB77-6CCE-6BC37D933D00}"/>
              </a:ext>
            </a:extLst>
          </p:cNvPr>
          <p:cNvSpPr txBox="1"/>
          <p:nvPr/>
        </p:nvSpPr>
        <p:spPr>
          <a:xfrm>
            <a:off x="4307249" y="842628"/>
            <a:ext cx="1755609" cy="300082"/>
          </a:xfrm>
          <a:prstGeom prst="rect">
            <a:avLst/>
          </a:prstGeom>
          <a:noFill/>
        </p:spPr>
        <p:txBody>
          <a:bodyPr wrap="none" rtlCol="0">
            <a:spAutoFit/>
          </a:bodyPr>
          <a:lstStyle/>
          <a:p>
            <a:r>
              <a:rPr lang="en-US" dirty="0">
                <a:solidFill>
                  <a:srgbClr val="2654D4"/>
                </a:solidFill>
                <a:latin typeface="Yu Mincho" panose="02020400000000000000" pitchFamily="18" charset="-128"/>
                <a:ea typeface="Yu Mincho" panose="02020400000000000000" pitchFamily="18" charset="-128"/>
              </a:rPr>
              <a:t>Adsorption diffusion</a:t>
            </a:r>
            <a:endParaRPr lang="en-NL" dirty="0">
              <a:solidFill>
                <a:srgbClr val="2654D4"/>
              </a:solidFill>
              <a:latin typeface="Yu Mincho" panose="02020400000000000000" pitchFamily="18" charset="-128"/>
              <a:ea typeface="Yu Mincho" panose="02020400000000000000" pitchFamily="18" charset="-128"/>
            </a:endParaRPr>
          </a:p>
        </p:txBody>
      </p:sp>
      <p:sp>
        <p:nvSpPr>
          <p:cNvPr id="51" name="Rectangle 50">
            <a:extLst>
              <a:ext uri="{FF2B5EF4-FFF2-40B4-BE49-F238E27FC236}">
                <a16:creationId xmlns:a16="http://schemas.microsoft.com/office/drawing/2014/main" id="{81EC8DF2-4878-3C0E-8057-A36154A55AAB}"/>
              </a:ext>
            </a:extLst>
          </p:cNvPr>
          <p:cNvSpPr/>
          <p:nvPr/>
        </p:nvSpPr>
        <p:spPr>
          <a:xfrm>
            <a:off x="2640176" y="1142710"/>
            <a:ext cx="1132126" cy="86185"/>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52" name="Rectangle 51">
            <a:extLst>
              <a:ext uri="{FF2B5EF4-FFF2-40B4-BE49-F238E27FC236}">
                <a16:creationId xmlns:a16="http://schemas.microsoft.com/office/drawing/2014/main" id="{8B561AE1-DF2F-8684-F3B0-C80EF3F758EB}"/>
              </a:ext>
            </a:extLst>
          </p:cNvPr>
          <p:cNvSpPr/>
          <p:nvPr/>
        </p:nvSpPr>
        <p:spPr>
          <a:xfrm>
            <a:off x="2640176" y="1405565"/>
            <a:ext cx="1132126" cy="86185"/>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53" name="Oval 52">
            <a:extLst>
              <a:ext uri="{FF2B5EF4-FFF2-40B4-BE49-F238E27FC236}">
                <a16:creationId xmlns:a16="http://schemas.microsoft.com/office/drawing/2014/main" id="{F92816E0-15BC-8425-1A80-7C9D85D1AE59}"/>
              </a:ext>
            </a:extLst>
          </p:cNvPr>
          <p:cNvSpPr/>
          <p:nvPr/>
        </p:nvSpPr>
        <p:spPr>
          <a:xfrm>
            <a:off x="2867057" y="1279910"/>
            <a:ext cx="121633" cy="8618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4" name="Oval 53">
            <a:extLst>
              <a:ext uri="{FF2B5EF4-FFF2-40B4-BE49-F238E27FC236}">
                <a16:creationId xmlns:a16="http://schemas.microsoft.com/office/drawing/2014/main" id="{09629428-1CFD-848D-9385-5CF769EDE50F}"/>
              </a:ext>
            </a:extLst>
          </p:cNvPr>
          <p:cNvSpPr/>
          <p:nvPr/>
        </p:nvSpPr>
        <p:spPr>
          <a:xfrm>
            <a:off x="2200841" y="1202787"/>
            <a:ext cx="249560" cy="252862"/>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56" name="Straight Arrow Connector 55">
            <a:extLst>
              <a:ext uri="{FF2B5EF4-FFF2-40B4-BE49-F238E27FC236}">
                <a16:creationId xmlns:a16="http://schemas.microsoft.com/office/drawing/2014/main" id="{F06BABD0-A99B-2D44-F4C3-97C413CCEE79}"/>
              </a:ext>
            </a:extLst>
          </p:cNvPr>
          <p:cNvCxnSpPr/>
          <p:nvPr/>
        </p:nvCxnSpPr>
        <p:spPr>
          <a:xfrm>
            <a:off x="3100847" y="1317230"/>
            <a:ext cx="322711"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Arrow: Bent-Up 56">
            <a:extLst>
              <a:ext uri="{FF2B5EF4-FFF2-40B4-BE49-F238E27FC236}">
                <a16:creationId xmlns:a16="http://schemas.microsoft.com/office/drawing/2014/main" id="{352ED102-CBE3-74B5-0828-135284144FFA}"/>
              </a:ext>
            </a:extLst>
          </p:cNvPr>
          <p:cNvSpPr/>
          <p:nvPr/>
        </p:nvSpPr>
        <p:spPr>
          <a:xfrm rot="2784891" flipV="1">
            <a:off x="2445908" y="1256502"/>
            <a:ext cx="197488" cy="156563"/>
          </a:xfrm>
          <a:prstGeom prst="bentUpArrow">
            <a:avLst>
              <a:gd name="adj1" fmla="val 7879"/>
              <a:gd name="adj2" fmla="val 23857"/>
              <a:gd name="adj3" fmla="val 14715"/>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8" name="Rectangle 57">
            <a:extLst>
              <a:ext uri="{FF2B5EF4-FFF2-40B4-BE49-F238E27FC236}">
                <a16:creationId xmlns:a16="http://schemas.microsoft.com/office/drawing/2014/main" id="{D4985F5C-6C33-626A-D441-BCD2B2AAFF1F}"/>
              </a:ext>
            </a:extLst>
          </p:cNvPr>
          <p:cNvSpPr/>
          <p:nvPr/>
        </p:nvSpPr>
        <p:spPr>
          <a:xfrm>
            <a:off x="4631825" y="1172853"/>
            <a:ext cx="1132126" cy="86185"/>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59" name="Rectangle 58">
            <a:extLst>
              <a:ext uri="{FF2B5EF4-FFF2-40B4-BE49-F238E27FC236}">
                <a16:creationId xmlns:a16="http://schemas.microsoft.com/office/drawing/2014/main" id="{4D780037-4F76-080A-C151-828F5960E351}"/>
              </a:ext>
            </a:extLst>
          </p:cNvPr>
          <p:cNvSpPr/>
          <p:nvPr/>
        </p:nvSpPr>
        <p:spPr>
          <a:xfrm>
            <a:off x="4631825" y="1435365"/>
            <a:ext cx="1132126" cy="86185"/>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60" name="Rectangle 59">
            <a:extLst>
              <a:ext uri="{FF2B5EF4-FFF2-40B4-BE49-F238E27FC236}">
                <a16:creationId xmlns:a16="http://schemas.microsoft.com/office/drawing/2014/main" id="{695F7705-E9C3-76F6-8D12-60E7EA1D72E5}"/>
              </a:ext>
            </a:extLst>
          </p:cNvPr>
          <p:cNvSpPr/>
          <p:nvPr/>
        </p:nvSpPr>
        <p:spPr>
          <a:xfrm>
            <a:off x="4625562" y="1265301"/>
            <a:ext cx="79431"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1" name="Rectangle 60">
            <a:extLst>
              <a:ext uri="{FF2B5EF4-FFF2-40B4-BE49-F238E27FC236}">
                <a16:creationId xmlns:a16="http://schemas.microsoft.com/office/drawing/2014/main" id="{7066178C-07F1-F4B1-C8AF-6CA1726D80C9}"/>
              </a:ext>
            </a:extLst>
          </p:cNvPr>
          <p:cNvSpPr/>
          <p:nvPr/>
        </p:nvSpPr>
        <p:spPr>
          <a:xfrm>
            <a:off x="4984115" y="1273318"/>
            <a:ext cx="79431"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2" name="Rectangle 61">
            <a:extLst>
              <a:ext uri="{FF2B5EF4-FFF2-40B4-BE49-F238E27FC236}">
                <a16:creationId xmlns:a16="http://schemas.microsoft.com/office/drawing/2014/main" id="{2B3594D5-AA59-EF19-FB63-EF43A3CC4732}"/>
              </a:ext>
            </a:extLst>
          </p:cNvPr>
          <p:cNvSpPr/>
          <p:nvPr/>
        </p:nvSpPr>
        <p:spPr>
          <a:xfrm>
            <a:off x="5340530" y="1274884"/>
            <a:ext cx="79431"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3" name="Rectangle 62">
            <a:extLst>
              <a:ext uri="{FF2B5EF4-FFF2-40B4-BE49-F238E27FC236}">
                <a16:creationId xmlns:a16="http://schemas.microsoft.com/office/drawing/2014/main" id="{2F8B8AE1-B95F-82F6-28B8-679D12774FCC}"/>
              </a:ext>
            </a:extLst>
          </p:cNvPr>
          <p:cNvSpPr/>
          <p:nvPr/>
        </p:nvSpPr>
        <p:spPr>
          <a:xfrm>
            <a:off x="5690783" y="1275357"/>
            <a:ext cx="79431"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5" name="Arrow: Bent-Up 64">
            <a:extLst>
              <a:ext uri="{FF2B5EF4-FFF2-40B4-BE49-F238E27FC236}">
                <a16:creationId xmlns:a16="http://schemas.microsoft.com/office/drawing/2014/main" id="{C217A863-F633-8E0E-21FB-DA3852134117}"/>
              </a:ext>
            </a:extLst>
          </p:cNvPr>
          <p:cNvSpPr/>
          <p:nvPr/>
        </p:nvSpPr>
        <p:spPr>
          <a:xfrm rot="19534743" flipH="1">
            <a:off x="4366349" y="1250792"/>
            <a:ext cx="253036" cy="156563"/>
          </a:xfrm>
          <a:prstGeom prst="bentUpArrow">
            <a:avLst>
              <a:gd name="adj1" fmla="val 7879"/>
              <a:gd name="adj2" fmla="val 23857"/>
              <a:gd name="adj3" fmla="val 14715"/>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7" name="Oval 66">
            <a:extLst>
              <a:ext uri="{FF2B5EF4-FFF2-40B4-BE49-F238E27FC236}">
                <a16:creationId xmlns:a16="http://schemas.microsoft.com/office/drawing/2014/main" id="{29EAF40C-9E54-33B1-3820-E1BC53D045FC}"/>
              </a:ext>
            </a:extLst>
          </p:cNvPr>
          <p:cNvSpPr/>
          <p:nvPr/>
        </p:nvSpPr>
        <p:spPr>
          <a:xfrm>
            <a:off x="4219486" y="1262651"/>
            <a:ext cx="121633" cy="8618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8" name="Oval 67">
            <a:extLst>
              <a:ext uri="{FF2B5EF4-FFF2-40B4-BE49-F238E27FC236}">
                <a16:creationId xmlns:a16="http://schemas.microsoft.com/office/drawing/2014/main" id="{D38D24B7-D16C-04A0-D99C-C0B25B788CE0}"/>
              </a:ext>
            </a:extLst>
          </p:cNvPr>
          <p:cNvSpPr/>
          <p:nvPr/>
        </p:nvSpPr>
        <p:spPr>
          <a:xfrm>
            <a:off x="4961945" y="1312901"/>
            <a:ext cx="121633" cy="8618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9" name="Straight Arrow Connector 68">
            <a:extLst>
              <a:ext uri="{FF2B5EF4-FFF2-40B4-BE49-F238E27FC236}">
                <a16:creationId xmlns:a16="http://schemas.microsoft.com/office/drawing/2014/main" id="{17502643-6B3F-1210-7DD3-7EAC4E1048A7}"/>
              </a:ext>
            </a:extLst>
          </p:cNvPr>
          <p:cNvCxnSpPr/>
          <p:nvPr/>
        </p:nvCxnSpPr>
        <p:spPr>
          <a:xfrm>
            <a:off x="5131818" y="1355994"/>
            <a:ext cx="322711"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F9E0EEDE-C44A-2AB0-E386-1AD8659F7A6E}"/>
              </a:ext>
            </a:extLst>
          </p:cNvPr>
          <p:cNvSpPr txBox="1"/>
          <p:nvPr/>
        </p:nvSpPr>
        <p:spPr>
          <a:xfrm>
            <a:off x="2621509" y="1511294"/>
            <a:ext cx="1178528" cy="261610"/>
          </a:xfrm>
          <a:prstGeom prst="rect">
            <a:avLst/>
          </a:prstGeom>
          <a:noFill/>
        </p:spPr>
        <p:txBody>
          <a:bodyPr wrap="none" rtlCol="0">
            <a:spAutoFit/>
          </a:bodyPr>
          <a:lstStyle/>
          <a:p>
            <a:r>
              <a:rPr lang="en-US" sz="1050" dirty="0">
                <a:latin typeface="Yu Mincho" panose="02020400000000000000" pitchFamily="18" charset="-128"/>
                <a:ea typeface="Yu Mincho" panose="02020400000000000000" pitchFamily="18" charset="-128"/>
              </a:rPr>
              <a:t>Kinetic diameter</a:t>
            </a:r>
            <a:endParaRPr lang="en-NL" sz="1050" dirty="0">
              <a:latin typeface="Yu Mincho" panose="02020400000000000000" pitchFamily="18" charset="-128"/>
              <a:ea typeface="Yu Mincho" panose="02020400000000000000" pitchFamily="18" charset="-128"/>
            </a:endParaRPr>
          </a:p>
        </p:txBody>
      </p:sp>
      <p:sp>
        <p:nvSpPr>
          <p:cNvPr id="71" name="TextBox 70">
            <a:extLst>
              <a:ext uri="{FF2B5EF4-FFF2-40B4-BE49-F238E27FC236}">
                <a16:creationId xmlns:a16="http://schemas.microsoft.com/office/drawing/2014/main" id="{F543D82A-1F22-E430-E9D4-F9A7B75FAC0D}"/>
              </a:ext>
            </a:extLst>
          </p:cNvPr>
          <p:cNvSpPr txBox="1"/>
          <p:nvPr/>
        </p:nvSpPr>
        <p:spPr>
          <a:xfrm>
            <a:off x="2767993" y="1696961"/>
            <a:ext cx="982961" cy="253916"/>
          </a:xfrm>
          <a:prstGeom prst="rect">
            <a:avLst/>
          </a:prstGeom>
          <a:noFill/>
        </p:spPr>
        <p:txBody>
          <a:bodyPr wrap="none" rtlCol="0">
            <a:spAutoFit/>
          </a:bodyPr>
          <a:lstStyle/>
          <a:p>
            <a:r>
              <a:rPr lang="en-US" sz="1050" dirty="0">
                <a:latin typeface="Yu Mincho" panose="02020400000000000000" pitchFamily="18" charset="-128"/>
                <a:ea typeface="Yu Mincho" panose="02020400000000000000" pitchFamily="18" charset="-128"/>
              </a:rPr>
              <a:t>N</a:t>
            </a:r>
            <a:r>
              <a:rPr lang="en-US" sz="1050" baseline="-25000" dirty="0">
                <a:latin typeface="Yu Mincho" panose="02020400000000000000" pitchFamily="18" charset="-128"/>
                <a:ea typeface="Yu Mincho" panose="02020400000000000000" pitchFamily="18" charset="-128"/>
              </a:rPr>
              <a:t>2</a:t>
            </a:r>
            <a:r>
              <a:rPr lang="en-US" sz="1050" dirty="0">
                <a:latin typeface="Yu Mincho" panose="02020400000000000000" pitchFamily="18" charset="-128"/>
                <a:ea typeface="Yu Mincho" panose="02020400000000000000" pitchFamily="18" charset="-128"/>
              </a:rPr>
              <a:t>&gt;H</a:t>
            </a:r>
            <a:r>
              <a:rPr lang="en-US" sz="1050" baseline="-25000" dirty="0">
                <a:latin typeface="Yu Mincho" panose="02020400000000000000" pitchFamily="18" charset="-128"/>
                <a:ea typeface="Yu Mincho" panose="02020400000000000000" pitchFamily="18" charset="-128"/>
              </a:rPr>
              <a:t>2</a:t>
            </a:r>
            <a:r>
              <a:rPr lang="en-US" sz="1050" dirty="0">
                <a:latin typeface="Yu Mincho" panose="02020400000000000000" pitchFamily="18" charset="-128"/>
                <a:ea typeface="Yu Mincho" panose="02020400000000000000" pitchFamily="18" charset="-128"/>
              </a:rPr>
              <a:t>&gt;NH</a:t>
            </a:r>
            <a:r>
              <a:rPr lang="en-US" sz="1050" baseline="-25000" dirty="0">
                <a:latin typeface="Yu Mincho" panose="02020400000000000000" pitchFamily="18" charset="-128"/>
                <a:ea typeface="Yu Mincho" panose="02020400000000000000" pitchFamily="18" charset="-128"/>
              </a:rPr>
              <a:t>3</a:t>
            </a:r>
            <a:endParaRPr lang="en-NL" sz="1050" baseline="-25000" dirty="0">
              <a:latin typeface="Yu Mincho" panose="02020400000000000000" pitchFamily="18" charset="-128"/>
              <a:ea typeface="Yu Mincho" panose="02020400000000000000" pitchFamily="18" charset="-128"/>
            </a:endParaRPr>
          </a:p>
        </p:txBody>
      </p:sp>
      <p:sp>
        <p:nvSpPr>
          <p:cNvPr id="73" name="TextBox 72">
            <a:extLst>
              <a:ext uri="{FF2B5EF4-FFF2-40B4-BE49-F238E27FC236}">
                <a16:creationId xmlns:a16="http://schemas.microsoft.com/office/drawing/2014/main" id="{E5272A17-9DA7-EFE4-BF76-E684C8981850}"/>
              </a:ext>
            </a:extLst>
          </p:cNvPr>
          <p:cNvSpPr txBox="1"/>
          <p:nvPr/>
        </p:nvSpPr>
        <p:spPr>
          <a:xfrm>
            <a:off x="2640176" y="1913178"/>
            <a:ext cx="1305165" cy="253916"/>
          </a:xfrm>
          <a:prstGeom prst="rect">
            <a:avLst/>
          </a:prstGeom>
          <a:noFill/>
        </p:spPr>
        <p:txBody>
          <a:bodyPr wrap="none" rtlCol="0">
            <a:spAutoFit/>
          </a:bodyPr>
          <a:lstStyle/>
          <a:p>
            <a:r>
              <a:rPr lang="en-US" sz="1050" dirty="0">
                <a:latin typeface="Yu Mincho" panose="02020400000000000000" pitchFamily="18" charset="-128"/>
                <a:ea typeface="Yu Mincho" panose="02020400000000000000" pitchFamily="18" charset="-128"/>
              </a:rPr>
              <a:t>3.64&gt;2.89&gt;2.6 nm</a:t>
            </a:r>
            <a:endParaRPr lang="en-NL" sz="1050" baseline="-25000" dirty="0">
              <a:latin typeface="Yu Mincho" panose="02020400000000000000" pitchFamily="18" charset="-128"/>
              <a:ea typeface="Yu Mincho" panose="02020400000000000000" pitchFamily="18" charset="-128"/>
            </a:endParaRPr>
          </a:p>
        </p:txBody>
      </p:sp>
      <p:sp>
        <p:nvSpPr>
          <p:cNvPr id="74" name="TextBox 73">
            <a:extLst>
              <a:ext uri="{FF2B5EF4-FFF2-40B4-BE49-F238E27FC236}">
                <a16:creationId xmlns:a16="http://schemas.microsoft.com/office/drawing/2014/main" id="{D0E611AC-7395-D230-C55A-44D7E8326335}"/>
              </a:ext>
            </a:extLst>
          </p:cNvPr>
          <p:cNvSpPr txBox="1"/>
          <p:nvPr/>
        </p:nvSpPr>
        <p:spPr>
          <a:xfrm>
            <a:off x="4361262" y="1585107"/>
            <a:ext cx="1721946" cy="253916"/>
          </a:xfrm>
          <a:prstGeom prst="rect">
            <a:avLst/>
          </a:prstGeom>
          <a:noFill/>
        </p:spPr>
        <p:txBody>
          <a:bodyPr wrap="none" rtlCol="0">
            <a:spAutoFit/>
          </a:bodyPr>
          <a:lstStyle/>
          <a:p>
            <a:r>
              <a:rPr lang="en-US" sz="1050" dirty="0">
                <a:latin typeface="Yu Mincho" panose="02020400000000000000" pitchFamily="18" charset="-128"/>
                <a:ea typeface="Yu Mincho" panose="02020400000000000000" pitchFamily="18" charset="-128"/>
              </a:rPr>
              <a:t>Surface affinity with gases</a:t>
            </a:r>
            <a:endParaRPr lang="en-NL" sz="1050" dirty="0">
              <a:latin typeface="Yu Mincho" panose="02020400000000000000" pitchFamily="18" charset="-128"/>
              <a:ea typeface="Yu Mincho" panose="02020400000000000000" pitchFamily="18" charset="-128"/>
            </a:endParaRPr>
          </a:p>
        </p:txBody>
      </p:sp>
      <mc:AlternateContent xmlns:mc="http://schemas.openxmlformats.org/markup-compatibility/2006">
        <mc:Choice xmlns:am3d="http://schemas.microsoft.com/office/drawing/2017/model3d" Requires="am3d">
          <p:graphicFrame>
            <p:nvGraphicFramePr>
              <p:cNvPr id="14" name="3D Model 13" descr="Pointing Arrow">
                <a:extLst>
                  <a:ext uri="{FF2B5EF4-FFF2-40B4-BE49-F238E27FC236}">
                    <a16:creationId xmlns:a16="http://schemas.microsoft.com/office/drawing/2014/main" id="{C62326AB-9908-5FBF-4D25-A4A9441566C3}"/>
                  </a:ext>
                </a:extLst>
              </p:cNvPr>
              <p:cNvGraphicFramePr>
                <a:graphicFrameLocks noChangeAspect="1"/>
              </p:cNvGraphicFramePr>
              <p:nvPr>
                <p:extLst>
                  <p:ext uri="{D42A27DB-BD31-4B8C-83A1-F6EECF244321}">
                    <p14:modId xmlns:p14="http://schemas.microsoft.com/office/powerpoint/2010/main" val="2954311570"/>
                  </p:ext>
                </p:extLst>
              </p:nvPr>
            </p:nvGraphicFramePr>
            <p:xfrm rot="1777714">
              <a:off x="3424661" y="2621586"/>
              <a:ext cx="362875" cy="633158"/>
            </p:xfrm>
            <a:graphic>
              <a:graphicData uri="http://schemas.microsoft.com/office/drawing/2017/model3d">
                <am3d:model3d r:embed="rId4">
                  <am3d:spPr>
                    <a:xfrm rot="1777714">
                      <a:off x="0" y="0"/>
                      <a:ext cx="362875" cy="633158"/>
                    </a:xfrm>
                    <a:prstGeom prst="rect">
                      <a:avLst/>
                    </a:prstGeom>
                  </am3d:spPr>
                  <am3d:camera>
                    <am3d:pos x="0" y="0" z="53229038"/>
                    <am3d:up dx="0" dy="36000000" dz="0"/>
                    <am3d:lookAt x="0" y="0" z="0"/>
                    <am3d:perspective fov="2700000"/>
                  </am3d:camera>
                  <am3d:trans>
                    <am3d:meterPerModelUnit n="121206" d="1000000"/>
                    <am3d:preTrans dx="0" dy="-18000000" dz="0"/>
                    <am3d:scale>
                      <am3d:sx n="1000000" d="1000000"/>
                      <am3d:sy n="1000000" d="1000000"/>
                      <am3d:sz n="1000000" d="1000000"/>
                    </am3d:scale>
                    <am3d:rot ax="1423786" ay="1660410" az="692328"/>
                    <am3d:postTrans dx="0" dy="0" dz="0"/>
                  </am3d:trans>
                  <am3d:raster rName="Office3DRenderer" rVer="16.0.8326">
                    <am3d:blip r:embed="rId5"/>
                  </am3d:raster>
                  <am3d:objViewport viewportSz="7245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Pointing Arrow">
                <a:extLst>
                  <a:ext uri="{FF2B5EF4-FFF2-40B4-BE49-F238E27FC236}">
                    <a16:creationId xmlns:a16="http://schemas.microsoft.com/office/drawing/2014/main" id="{C62326AB-9908-5FBF-4D25-A4A9441566C3}"/>
                  </a:ext>
                </a:extLst>
              </p:cNvPr>
              <p:cNvPicPr>
                <a:picLocks noGrp="1" noRot="1" noChangeAspect="1" noMove="1" noResize="1" noEditPoints="1" noAdjustHandles="1" noChangeArrowheads="1" noChangeShapeType="1" noCrop="1"/>
              </p:cNvPicPr>
              <p:nvPr/>
            </p:nvPicPr>
            <p:blipFill>
              <a:blip r:embed="rId5"/>
              <a:stretch>
                <a:fillRect/>
              </a:stretch>
            </p:blipFill>
            <p:spPr>
              <a:xfrm rot="1777714">
                <a:off x="3424661" y="2621586"/>
                <a:ext cx="362875" cy="63315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Pointing Arrow">
                <a:extLst>
                  <a:ext uri="{FF2B5EF4-FFF2-40B4-BE49-F238E27FC236}">
                    <a16:creationId xmlns:a16="http://schemas.microsoft.com/office/drawing/2014/main" id="{BF12F748-011E-1D03-9599-7488BAB639C8}"/>
                  </a:ext>
                </a:extLst>
              </p:cNvPr>
              <p:cNvGraphicFramePr>
                <a:graphicFrameLocks noChangeAspect="1"/>
              </p:cNvGraphicFramePr>
              <p:nvPr>
                <p:extLst>
                  <p:ext uri="{D42A27DB-BD31-4B8C-83A1-F6EECF244321}">
                    <p14:modId xmlns:p14="http://schemas.microsoft.com/office/powerpoint/2010/main" val="381311141"/>
                  </p:ext>
                </p:extLst>
              </p:nvPr>
            </p:nvGraphicFramePr>
            <p:xfrm rot="19974454">
              <a:off x="4551348" y="2624995"/>
              <a:ext cx="362875" cy="633158"/>
            </p:xfrm>
            <a:graphic>
              <a:graphicData uri="http://schemas.microsoft.com/office/drawing/2017/model3d">
                <am3d:model3d r:embed="rId4">
                  <am3d:spPr>
                    <a:xfrm rot="19974454">
                      <a:off x="0" y="0"/>
                      <a:ext cx="362875" cy="633158"/>
                    </a:xfrm>
                    <a:prstGeom prst="rect">
                      <a:avLst/>
                    </a:prstGeom>
                  </am3d:spPr>
                  <am3d:camera>
                    <am3d:pos x="0" y="0" z="53229038"/>
                    <am3d:up dx="0" dy="36000000" dz="0"/>
                    <am3d:lookAt x="0" y="0" z="0"/>
                    <am3d:perspective fov="2700000"/>
                  </am3d:camera>
                  <am3d:trans>
                    <am3d:meterPerModelUnit n="121206" d="1000000"/>
                    <am3d:preTrans dx="0" dy="-18000000" dz="0"/>
                    <am3d:scale>
                      <am3d:sx n="1000000" d="1000000"/>
                      <am3d:sy n="1000000" d="1000000"/>
                      <am3d:sz n="1000000" d="1000000"/>
                    </am3d:scale>
                    <am3d:rot ax="1423786" ay="1660410" az="692328"/>
                    <am3d:postTrans dx="0" dy="0" dz="0"/>
                  </am3d:trans>
                  <am3d:raster rName="Office3DRenderer" rVer="16.0.8326">
                    <am3d:blip r:embed="rId6"/>
                  </am3d:raster>
                  <am3d:objViewport viewportSz="7245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Pointing Arrow">
                <a:extLst>
                  <a:ext uri="{FF2B5EF4-FFF2-40B4-BE49-F238E27FC236}">
                    <a16:creationId xmlns:a16="http://schemas.microsoft.com/office/drawing/2014/main" id="{BF12F748-011E-1D03-9599-7488BAB639C8}"/>
                  </a:ext>
                </a:extLst>
              </p:cNvPr>
              <p:cNvPicPr>
                <a:picLocks noGrp="1" noRot="1" noChangeAspect="1" noMove="1" noResize="1" noEditPoints="1" noAdjustHandles="1" noChangeArrowheads="1" noChangeShapeType="1" noCrop="1"/>
              </p:cNvPicPr>
              <p:nvPr/>
            </p:nvPicPr>
            <p:blipFill>
              <a:blip r:embed="rId6"/>
              <a:stretch>
                <a:fillRect/>
              </a:stretch>
            </p:blipFill>
            <p:spPr>
              <a:xfrm rot="19974454">
                <a:off x="4551348" y="2624995"/>
                <a:ext cx="362875" cy="633158"/>
              </a:xfrm>
              <a:prstGeom prst="rect">
                <a:avLst/>
              </a:prstGeom>
            </p:spPr>
          </p:pic>
        </mc:Fallback>
      </mc:AlternateContent>
      <p:sp>
        <p:nvSpPr>
          <p:cNvPr id="16" name="TextBox 15">
            <a:extLst>
              <a:ext uri="{FF2B5EF4-FFF2-40B4-BE49-F238E27FC236}">
                <a16:creationId xmlns:a16="http://schemas.microsoft.com/office/drawing/2014/main" id="{89A80DB0-40F6-E697-749C-B136BB65C133}"/>
              </a:ext>
            </a:extLst>
          </p:cNvPr>
          <p:cNvSpPr txBox="1"/>
          <p:nvPr/>
        </p:nvSpPr>
        <p:spPr>
          <a:xfrm>
            <a:off x="1137392" y="3122761"/>
            <a:ext cx="2887329" cy="307777"/>
          </a:xfrm>
          <a:prstGeom prst="rect">
            <a:avLst/>
          </a:prstGeom>
          <a:noFill/>
        </p:spPr>
        <p:txBody>
          <a:bodyPr wrap="none" rtlCol="0">
            <a:spAutoFit/>
          </a:bodyPr>
          <a:lstStyle/>
          <a:p>
            <a:r>
              <a:rPr lang="en-US" sz="14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Carbonization temperature tuning</a:t>
            </a:r>
            <a:endParaRPr lang="en-NL" sz="14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17" name="TextBox 16">
            <a:extLst>
              <a:ext uri="{FF2B5EF4-FFF2-40B4-BE49-F238E27FC236}">
                <a16:creationId xmlns:a16="http://schemas.microsoft.com/office/drawing/2014/main" id="{F57262E0-50E4-2E68-FF00-65406B3588AD}"/>
              </a:ext>
            </a:extLst>
          </p:cNvPr>
          <p:cNvSpPr txBox="1"/>
          <p:nvPr/>
        </p:nvSpPr>
        <p:spPr>
          <a:xfrm>
            <a:off x="4084606" y="3121766"/>
            <a:ext cx="3146805" cy="307777"/>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Functionalization of the polymer</a:t>
            </a:r>
            <a:endParaRPr lang="en-NL" sz="14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18" name="TextBox 17">
            <a:extLst>
              <a:ext uri="{FF2B5EF4-FFF2-40B4-BE49-F238E27FC236}">
                <a16:creationId xmlns:a16="http://schemas.microsoft.com/office/drawing/2014/main" id="{794A70EB-242E-81EE-151C-13C2E3FCDBC8}"/>
              </a:ext>
            </a:extLst>
          </p:cNvPr>
          <p:cNvSpPr txBox="1"/>
          <p:nvPr/>
        </p:nvSpPr>
        <p:spPr>
          <a:xfrm>
            <a:off x="2927873" y="2321202"/>
            <a:ext cx="2595582" cy="276999"/>
          </a:xfrm>
          <a:prstGeom prst="rect">
            <a:avLst/>
          </a:prstGeom>
          <a:noFill/>
        </p:spPr>
        <p:txBody>
          <a:bodyPr wrap="none" rtlCol="0">
            <a:spAutoFit/>
          </a:bodyPr>
          <a:lstStyle/>
          <a:p>
            <a:r>
              <a:rPr lang="en-US" sz="1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Yu Mincho" panose="02020400000000000000" pitchFamily="18" charset="-128"/>
                <a:ea typeface="Yu Mincho" panose="02020400000000000000" pitchFamily="18" charset="-128"/>
              </a:rPr>
              <a:t>PARAMETERS INVESTIGATION</a:t>
            </a:r>
            <a:endParaRPr lang="en-NL" sz="1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Yu Mincho" panose="02020400000000000000" pitchFamily="18" charset="-128"/>
              <a:ea typeface="Yu Mincho" panose="02020400000000000000" pitchFamily="18" charset="-128"/>
            </a:endParaRPr>
          </a:p>
        </p:txBody>
      </p:sp>
      <p:pic>
        <p:nvPicPr>
          <p:cNvPr id="20" name="Picture 19" descr="A diagram of a graphing diagram&#10;&#10;Description automatically generated">
            <a:extLst>
              <a:ext uri="{FF2B5EF4-FFF2-40B4-BE49-F238E27FC236}">
                <a16:creationId xmlns:a16="http://schemas.microsoft.com/office/drawing/2014/main" id="{DAD1F154-5C35-AB54-31FD-E3AB345708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350" y="3394568"/>
            <a:ext cx="3385196" cy="1269448"/>
          </a:xfrm>
          <a:prstGeom prst="rect">
            <a:avLst/>
          </a:prstGeom>
        </p:spPr>
      </p:pic>
      <p:grpSp>
        <p:nvGrpSpPr>
          <p:cNvPr id="21" name="Grupo 20">
            <a:extLst>
              <a:ext uri="{FF2B5EF4-FFF2-40B4-BE49-F238E27FC236}">
                <a16:creationId xmlns:a16="http://schemas.microsoft.com/office/drawing/2014/main" id="{2FBF2486-BE1A-BC34-03BA-9CAF219BE0BC}"/>
              </a:ext>
            </a:extLst>
          </p:cNvPr>
          <p:cNvGrpSpPr/>
          <p:nvPr/>
        </p:nvGrpSpPr>
        <p:grpSpPr>
          <a:xfrm rot="16200000">
            <a:off x="4712405" y="3223212"/>
            <a:ext cx="1256251" cy="1625356"/>
            <a:chOff x="968990" y="85459"/>
            <a:chExt cx="1981838" cy="2403263"/>
          </a:xfrm>
        </p:grpSpPr>
        <p:grpSp>
          <p:nvGrpSpPr>
            <p:cNvPr id="22" name="Grupo 8">
              <a:extLst>
                <a:ext uri="{FF2B5EF4-FFF2-40B4-BE49-F238E27FC236}">
                  <a16:creationId xmlns:a16="http://schemas.microsoft.com/office/drawing/2014/main" id="{4AEC4570-311C-F89A-F0E1-C48F135F46B3}"/>
                </a:ext>
              </a:extLst>
            </p:cNvPr>
            <p:cNvGrpSpPr/>
            <p:nvPr/>
          </p:nvGrpSpPr>
          <p:grpSpPr>
            <a:xfrm>
              <a:off x="968990" y="85459"/>
              <a:ext cx="1981838" cy="2403263"/>
              <a:chOff x="968990" y="85459"/>
              <a:chExt cx="1981838" cy="2403263"/>
            </a:xfrm>
          </p:grpSpPr>
          <p:pic>
            <p:nvPicPr>
              <p:cNvPr id="30" name="Imagen 1">
                <a:extLst>
                  <a:ext uri="{FF2B5EF4-FFF2-40B4-BE49-F238E27FC236}">
                    <a16:creationId xmlns:a16="http://schemas.microsoft.com/office/drawing/2014/main" id="{7AB63AB6-E19B-4BE5-6822-7E71C27CB37B}"/>
                  </a:ext>
                </a:extLst>
              </p:cNvPr>
              <p:cNvPicPr>
                <a:picLocks noChangeAspect="1"/>
              </p:cNvPicPr>
              <p:nvPr/>
            </p:nvPicPr>
            <p:blipFill rotWithShape="1">
              <a:blip r:embed="rId8"/>
              <a:srcRect l="52842" t="50000" r="10293"/>
              <a:stretch/>
            </p:blipFill>
            <p:spPr>
              <a:xfrm>
                <a:off x="1444256" y="1194931"/>
                <a:ext cx="1506572" cy="1293791"/>
              </a:xfrm>
              <a:prstGeom prst="rect">
                <a:avLst/>
              </a:prstGeom>
            </p:spPr>
          </p:pic>
          <p:pic>
            <p:nvPicPr>
              <p:cNvPr id="32" name="Imagen 2">
                <a:extLst>
                  <a:ext uri="{FF2B5EF4-FFF2-40B4-BE49-F238E27FC236}">
                    <a16:creationId xmlns:a16="http://schemas.microsoft.com/office/drawing/2014/main" id="{2C0C0D8D-0A8D-6DE9-4C75-2E9316A02A25}"/>
                  </a:ext>
                </a:extLst>
              </p:cNvPr>
              <p:cNvPicPr>
                <a:picLocks noChangeAspect="1"/>
              </p:cNvPicPr>
              <p:nvPr/>
            </p:nvPicPr>
            <p:blipFill rotWithShape="1">
              <a:blip r:embed="rId8"/>
              <a:srcRect l="52842" t="50000" r="10372"/>
              <a:stretch/>
            </p:blipFill>
            <p:spPr>
              <a:xfrm rot="10800000">
                <a:off x="968990" y="85459"/>
                <a:ext cx="1503327" cy="1293790"/>
              </a:xfrm>
              <a:prstGeom prst="rect">
                <a:avLst/>
              </a:prstGeom>
            </p:spPr>
          </p:pic>
          <p:sp>
            <p:nvSpPr>
              <p:cNvPr id="33" name="Rectángulo 4">
                <a:extLst>
                  <a:ext uri="{FF2B5EF4-FFF2-40B4-BE49-F238E27FC236}">
                    <a16:creationId xmlns:a16="http://schemas.microsoft.com/office/drawing/2014/main" id="{FDD64267-45BB-9B7B-CAA4-F44E23F0B932}"/>
                  </a:ext>
                </a:extLst>
              </p:cNvPr>
              <p:cNvSpPr/>
              <p:nvPr/>
            </p:nvSpPr>
            <p:spPr>
              <a:xfrm>
                <a:off x="1495059" y="1010613"/>
                <a:ext cx="155448" cy="184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ángulo 5">
                <a:extLst>
                  <a:ext uri="{FF2B5EF4-FFF2-40B4-BE49-F238E27FC236}">
                    <a16:creationId xmlns:a16="http://schemas.microsoft.com/office/drawing/2014/main" id="{8B260655-DEB1-7B43-0304-532F302FD1E5}"/>
                  </a:ext>
                </a:extLst>
              </p:cNvPr>
              <p:cNvSpPr/>
              <p:nvPr/>
            </p:nvSpPr>
            <p:spPr>
              <a:xfrm>
                <a:off x="2042835" y="1010613"/>
                <a:ext cx="155448" cy="184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ángulo 6">
                <a:extLst>
                  <a:ext uri="{FF2B5EF4-FFF2-40B4-BE49-F238E27FC236}">
                    <a16:creationId xmlns:a16="http://schemas.microsoft.com/office/drawing/2014/main" id="{1185E959-57A2-0E69-B374-894B91B8ADB1}"/>
                  </a:ext>
                </a:extLst>
              </p:cNvPr>
              <p:cNvSpPr/>
              <p:nvPr/>
            </p:nvSpPr>
            <p:spPr>
              <a:xfrm>
                <a:off x="1715698" y="1379249"/>
                <a:ext cx="155448" cy="184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ángulo 7">
                <a:extLst>
                  <a:ext uri="{FF2B5EF4-FFF2-40B4-BE49-F238E27FC236}">
                    <a16:creationId xmlns:a16="http://schemas.microsoft.com/office/drawing/2014/main" id="{AA301F91-0993-B925-8857-25B01FFADCE9}"/>
                  </a:ext>
                </a:extLst>
              </p:cNvPr>
              <p:cNvSpPr/>
              <p:nvPr/>
            </p:nvSpPr>
            <p:spPr>
              <a:xfrm>
                <a:off x="2266067" y="1320514"/>
                <a:ext cx="155448" cy="184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CuadroTexto 3">
              <a:extLst>
                <a:ext uri="{FF2B5EF4-FFF2-40B4-BE49-F238E27FC236}">
                  <a16:creationId xmlns:a16="http://schemas.microsoft.com/office/drawing/2014/main" id="{8CD20AC5-5AE7-A0BD-FE14-041A3DBFEDD4}"/>
                </a:ext>
              </a:extLst>
            </p:cNvPr>
            <p:cNvSpPr txBox="1"/>
            <p:nvPr/>
          </p:nvSpPr>
          <p:spPr>
            <a:xfrm rot="5400000">
              <a:off x="1458328" y="1299884"/>
              <a:ext cx="901428" cy="409898"/>
            </a:xfrm>
            <a:prstGeom prst="rect">
              <a:avLst/>
            </a:prstGeom>
            <a:noFill/>
          </p:spPr>
          <p:txBody>
            <a:bodyPr wrap="square" rtlCol="0">
              <a:spAutoFit/>
            </a:bodyPr>
            <a:lstStyle/>
            <a:p>
              <a:r>
                <a:rPr lang="en-GB" sz="1000" b="1" dirty="0">
                  <a:solidFill>
                    <a:srgbClr val="C00000"/>
                  </a:solidFill>
                  <a:latin typeface="Yu Mincho" panose="02020400000000000000" pitchFamily="18" charset="-128"/>
                  <a:ea typeface="Yu Mincho" panose="02020400000000000000" pitchFamily="18" charset="-128"/>
                </a:rPr>
                <a:t>M</a:t>
              </a:r>
              <a:r>
                <a:rPr lang="en-GB" sz="1000" b="1" baseline="30000" dirty="0">
                  <a:solidFill>
                    <a:srgbClr val="C00000"/>
                  </a:solidFill>
                  <a:latin typeface="Yu Mincho" panose="02020400000000000000" pitchFamily="18" charset="-128"/>
                  <a:ea typeface="Yu Mincho" panose="02020400000000000000" pitchFamily="18" charset="-128"/>
                </a:rPr>
                <a:t>+</a:t>
              </a:r>
            </a:p>
          </p:txBody>
        </p:sp>
        <p:cxnSp>
          <p:nvCxnSpPr>
            <p:cNvPr id="24" name="Conector recto 10">
              <a:extLst>
                <a:ext uri="{FF2B5EF4-FFF2-40B4-BE49-F238E27FC236}">
                  <a16:creationId xmlns:a16="http://schemas.microsoft.com/office/drawing/2014/main" id="{F9E1B768-5D5A-5881-1D9A-F4439EACEB3C}"/>
                </a:ext>
              </a:extLst>
            </p:cNvPr>
            <p:cNvCxnSpPr>
              <a:cxnSpLocks/>
            </p:cNvCxnSpPr>
            <p:nvPr/>
          </p:nvCxnSpPr>
          <p:spPr>
            <a:xfrm flipH="1" flipV="1">
              <a:off x="1715698" y="1102077"/>
              <a:ext cx="112536" cy="11580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ector recto 13">
              <a:extLst>
                <a:ext uri="{FF2B5EF4-FFF2-40B4-BE49-F238E27FC236}">
                  <a16:creationId xmlns:a16="http://schemas.microsoft.com/office/drawing/2014/main" id="{61EAC5C0-05AF-5A82-9A71-F96320BBED71}"/>
                </a:ext>
              </a:extLst>
            </p:cNvPr>
            <p:cNvCxnSpPr>
              <a:cxnSpLocks/>
            </p:cNvCxnSpPr>
            <p:nvPr/>
          </p:nvCxnSpPr>
          <p:spPr>
            <a:xfrm flipV="1">
              <a:off x="2041678" y="1137028"/>
              <a:ext cx="108828" cy="808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ector recto 15">
              <a:extLst>
                <a:ext uri="{FF2B5EF4-FFF2-40B4-BE49-F238E27FC236}">
                  <a16:creationId xmlns:a16="http://schemas.microsoft.com/office/drawing/2014/main" id="{CAB9CE9D-42DB-3815-9C7B-0D59CC79B38B}"/>
                </a:ext>
              </a:extLst>
            </p:cNvPr>
            <p:cNvCxnSpPr>
              <a:cxnSpLocks/>
            </p:cNvCxnSpPr>
            <p:nvPr/>
          </p:nvCxnSpPr>
          <p:spPr>
            <a:xfrm flipH="1">
              <a:off x="1703951" y="1320514"/>
              <a:ext cx="124283" cy="918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Conector recto 17">
              <a:extLst>
                <a:ext uri="{FF2B5EF4-FFF2-40B4-BE49-F238E27FC236}">
                  <a16:creationId xmlns:a16="http://schemas.microsoft.com/office/drawing/2014/main" id="{721B1DEE-A568-9089-CC5D-0FE72A0C145B}"/>
                </a:ext>
              </a:extLst>
            </p:cNvPr>
            <p:cNvCxnSpPr>
              <a:cxnSpLocks/>
            </p:cNvCxnSpPr>
            <p:nvPr/>
          </p:nvCxnSpPr>
          <p:spPr>
            <a:xfrm flipH="1" flipV="1">
              <a:off x="2041678" y="1347944"/>
              <a:ext cx="142721" cy="8920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F75A9E05-1046-ABFB-1EAA-8E22FDD5632A}"/>
              </a:ext>
            </a:extLst>
          </p:cNvPr>
          <p:cNvSpPr/>
          <p:nvPr/>
        </p:nvSpPr>
        <p:spPr>
          <a:xfrm>
            <a:off x="5046478" y="3774784"/>
            <a:ext cx="558965" cy="52093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41" name="Straight Arrow Connector 40">
            <a:extLst>
              <a:ext uri="{FF2B5EF4-FFF2-40B4-BE49-F238E27FC236}">
                <a16:creationId xmlns:a16="http://schemas.microsoft.com/office/drawing/2014/main" id="{A6A31487-EFB0-B668-CDF9-37653315D7FA}"/>
              </a:ext>
            </a:extLst>
          </p:cNvPr>
          <p:cNvCxnSpPr>
            <a:stCxn id="38" idx="6"/>
          </p:cNvCxnSpPr>
          <p:nvPr/>
        </p:nvCxnSpPr>
        <p:spPr>
          <a:xfrm>
            <a:off x="5605443" y="4035249"/>
            <a:ext cx="842289" cy="21049"/>
          </a:xfrm>
          <a:prstGeom prst="straightConnector1">
            <a:avLst/>
          </a:prstGeom>
          <a:ln w="952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DEF391D1-7800-690A-46F5-1FA0EB5E1D9A}"/>
              </a:ext>
            </a:extLst>
          </p:cNvPr>
          <p:cNvSpPr txBox="1"/>
          <p:nvPr/>
        </p:nvSpPr>
        <p:spPr>
          <a:xfrm>
            <a:off x="6355792" y="3761564"/>
            <a:ext cx="1644968" cy="715581"/>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Metal interacting with ammonia</a:t>
            </a:r>
          </a:p>
          <a:p>
            <a:pPr algn="ctr"/>
            <a:r>
              <a:rPr lang="en-US" dirty="0">
                <a:latin typeface="Yu Mincho" panose="02020400000000000000" pitchFamily="18" charset="-128"/>
                <a:ea typeface="Yu Mincho" panose="02020400000000000000" pitchFamily="18" charset="-128"/>
              </a:rPr>
              <a:t>(Ni, Zn, Co, Cu)</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mc:Choice xmlns:am3d="http://schemas.microsoft.com/office/drawing/2017/model3d" Requires="am3d">
          <p:graphicFrame>
            <p:nvGraphicFramePr>
              <p:cNvPr id="64" name="3D Model 63" descr="Pointing Arrow">
                <a:extLst>
                  <a:ext uri="{FF2B5EF4-FFF2-40B4-BE49-F238E27FC236}">
                    <a16:creationId xmlns:a16="http://schemas.microsoft.com/office/drawing/2014/main" id="{C9FD04EF-08B3-3467-2CE3-9764C3771282}"/>
                  </a:ext>
                </a:extLst>
              </p:cNvPr>
              <p:cNvGraphicFramePr>
                <a:graphicFrameLocks noChangeAspect="1"/>
              </p:cNvGraphicFramePr>
              <p:nvPr>
                <p:extLst>
                  <p:ext uri="{D42A27DB-BD31-4B8C-83A1-F6EECF244321}">
                    <p14:modId xmlns:p14="http://schemas.microsoft.com/office/powerpoint/2010/main" val="270105691"/>
                  </p:ext>
                </p:extLst>
              </p:nvPr>
            </p:nvGraphicFramePr>
            <p:xfrm rot="8268373">
              <a:off x="1329674" y="2685079"/>
              <a:ext cx="290095" cy="506169"/>
            </p:xfrm>
            <a:graphic>
              <a:graphicData uri="http://schemas.microsoft.com/office/drawing/2017/model3d">
                <am3d:model3d r:embed="rId4">
                  <am3d:spPr>
                    <a:xfrm rot="8268373">
                      <a:off x="0" y="0"/>
                      <a:ext cx="290095" cy="506169"/>
                    </a:xfrm>
                    <a:prstGeom prst="rect">
                      <a:avLst/>
                    </a:prstGeom>
                  </am3d:spPr>
                  <am3d:camera>
                    <am3d:pos x="0" y="0" z="53229038"/>
                    <am3d:up dx="0" dy="36000000" dz="0"/>
                    <am3d:lookAt x="0" y="0" z="0"/>
                    <am3d:perspective fov="2700000"/>
                  </am3d:camera>
                  <am3d:trans>
                    <am3d:meterPerModelUnit n="121206" d="1000000"/>
                    <am3d:preTrans dx="0" dy="-18000000" dz="0"/>
                    <am3d:scale>
                      <am3d:sx n="1000000" d="1000000"/>
                      <am3d:sy n="1000000" d="1000000"/>
                      <am3d:sz n="1000000" d="1000000"/>
                    </am3d:scale>
                    <am3d:rot ax="1423786" ay="1660410" az="692328"/>
                    <am3d:postTrans dx="0" dy="0" dz="0"/>
                  </am3d:trans>
                  <am3d:raster rName="Office3DRenderer" rVer="16.0.8326">
                    <am3d:blip r:embed="rId9"/>
                  </am3d:raster>
                  <am3d:objViewport viewportSz="5791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3D Model 63" descr="Pointing Arrow">
                <a:extLst>
                  <a:ext uri="{FF2B5EF4-FFF2-40B4-BE49-F238E27FC236}">
                    <a16:creationId xmlns:a16="http://schemas.microsoft.com/office/drawing/2014/main" id="{C9FD04EF-08B3-3467-2CE3-9764C3771282}"/>
                  </a:ext>
                </a:extLst>
              </p:cNvPr>
              <p:cNvPicPr>
                <a:picLocks noGrp="1" noRot="1" noChangeAspect="1" noMove="1" noResize="1" noEditPoints="1" noAdjustHandles="1" noChangeArrowheads="1" noChangeShapeType="1" noCrop="1"/>
              </p:cNvPicPr>
              <p:nvPr/>
            </p:nvPicPr>
            <p:blipFill>
              <a:blip r:embed="rId9"/>
              <a:stretch>
                <a:fillRect/>
              </a:stretch>
            </p:blipFill>
            <p:spPr>
              <a:xfrm rot="8268373">
                <a:off x="1329674" y="2685079"/>
                <a:ext cx="290095" cy="50616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6" name="3D Model 65" descr="Pointing Arrow">
                <a:extLst>
                  <a:ext uri="{FF2B5EF4-FFF2-40B4-BE49-F238E27FC236}">
                    <a16:creationId xmlns:a16="http://schemas.microsoft.com/office/drawing/2014/main" id="{67A1D14B-0787-B723-0120-A0D18E67D52C}"/>
                  </a:ext>
                </a:extLst>
              </p:cNvPr>
              <p:cNvGraphicFramePr>
                <a:graphicFrameLocks noChangeAspect="1"/>
              </p:cNvGraphicFramePr>
              <p:nvPr>
                <p:extLst>
                  <p:ext uri="{D42A27DB-BD31-4B8C-83A1-F6EECF244321}">
                    <p14:modId xmlns:p14="http://schemas.microsoft.com/office/powerpoint/2010/main" val="280689101"/>
                  </p:ext>
                </p:extLst>
              </p:nvPr>
            </p:nvGraphicFramePr>
            <p:xfrm rot="12589991">
              <a:off x="6470113" y="2675133"/>
              <a:ext cx="290095" cy="506169"/>
            </p:xfrm>
            <a:graphic>
              <a:graphicData uri="http://schemas.microsoft.com/office/drawing/2017/model3d">
                <am3d:model3d r:embed="rId4">
                  <am3d:spPr>
                    <a:xfrm rot="12589991">
                      <a:off x="0" y="0"/>
                      <a:ext cx="290095" cy="506169"/>
                    </a:xfrm>
                    <a:prstGeom prst="rect">
                      <a:avLst/>
                    </a:prstGeom>
                  </am3d:spPr>
                  <am3d:camera>
                    <am3d:pos x="0" y="0" z="53229038"/>
                    <am3d:up dx="0" dy="36000000" dz="0"/>
                    <am3d:lookAt x="0" y="0" z="0"/>
                    <am3d:perspective fov="2700000"/>
                  </am3d:camera>
                  <am3d:trans>
                    <am3d:meterPerModelUnit n="121206" d="1000000"/>
                    <am3d:preTrans dx="0" dy="-18000000" dz="0"/>
                    <am3d:scale>
                      <am3d:sx n="1000000" d="1000000"/>
                      <am3d:sy n="1000000" d="1000000"/>
                      <am3d:sz n="1000000" d="1000000"/>
                    </am3d:scale>
                    <am3d:rot ax="1423786" ay="1660410" az="692328"/>
                    <am3d:postTrans dx="0" dy="0" dz="0"/>
                  </am3d:trans>
                  <am3d:raster rName="Office3DRenderer" rVer="16.0.8326">
                    <am3d:blip r:embed="rId9"/>
                  </am3d:raster>
                  <am3d:objViewport viewportSz="5791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6" name="3D Model 65" descr="Pointing Arrow">
                <a:extLst>
                  <a:ext uri="{FF2B5EF4-FFF2-40B4-BE49-F238E27FC236}">
                    <a16:creationId xmlns:a16="http://schemas.microsoft.com/office/drawing/2014/main" id="{67A1D14B-0787-B723-0120-A0D18E67D52C}"/>
                  </a:ext>
                </a:extLst>
              </p:cNvPr>
              <p:cNvPicPr>
                <a:picLocks noGrp="1" noRot="1" noChangeAspect="1" noMove="1" noResize="1" noEditPoints="1" noAdjustHandles="1" noChangeArrowheads="1" noChangeShapeType="1" noCrop="1"/>
              </p:cNvPicPr>
              <p:nvPr/>
            </p:nvPicPr>
            <p:blipFill>
              <a:blip r:embed="rId9"/>
              <a:stretch>
                <a:fillRect/>
              </a:stretch>
            </p:blipFill>
            <p:spPr>
              <a:xfrm rot="12589991">
                <a:off x="6470113" y="2675133"/>
                <a:ext cx="290095" cy="506169"/>
              </a:xfrm>
              <a:prstGeom prst="rect">
                <a:avLst/>
              </a:prstGeom>
            </p:spPr>
          </p:pic>
        </mc:Fallback>
      </mc:AlternateContent>
      <p:sp>
        <p:nvSpPr>
          <p:cNvPr id="72" name="TextBox 71">
            <a:extLst>
              <a:ext uri="{FF2B5EF4-FFF2-40B4-BE49-F238E27FC236}">
                <a16:creationId xmlns:a16="http://schemas.microsoft.com/office/drawing/2014/main" id="{817E985E-F5EE-B438-AFCC-6C3AB3263394}"/>
              </a:ext>
            </a:extLst>
          </p:cNvPr>
          <p:cNvSpPr txBox="1"/>
          <p:nvPr/>
        </p:nvSpPr>
        <p:spPr>
          <a:xfrm>
            <a:off x="416495" y="2374907"/>
            <a:ext cx="1869423" cy="300082"/>
          </a:xfrm>
          <a:prstGeom prst="rect">
            <a:avLst/>
          </a:prstGeom>
          <a:noFill/>
        </p:spPr>
        <p:txBody>
          <a:bodyPr wrap="none" rtlCol="0">
            <a:spAutoFit/>
          </a:bodyPr>
          <a:lstStyle/>
          <a:p>
            <a:r>
              <a:rPr lang="en-US" b="1" dirty="0" err="1">
                <a:latin typeface="Yu Mincho" panose="02020400000000000000" pitchFamily="18" charset="-128"/>
                <a:ea typeface="Yu Mincho" panose="02020400000000000000" pitchFamily="18" charset="-128"/>
              </a:rPr>
              <a:t>T</a:t>
            </a:r>
            <a:r>
              <a:rPr lang="en-US" b="1" baseline="-25000" dirty="0" err="1">
                <a:latin typeface="Yu Mincho" panose="02020400000000000000" pitchFamily="18" charset="-128"/>
                <a:ea typeface="Yu Mincho" panose="02020400000000000000" pitchFamily="18" charset="-128"/>
              </a:rPr>
              <a:t>carb</a:t>
            </a:r>
            <a:r>
              <a:rPr lang="en-US" b="1" dirty="0">
                <a:latin typeface="Yu Mincho" panose="02020400000000000000" pitchFamily="18" charset="-128"/>
                <a:ea typeface="Yu Mincho" panose="02020400000000000000" pitchFamily="18" charset="-128"/>
              </a:rPr>
              <a:t>=[550 - 700] °C</a:t>
            </a:r>
            <a:endParaRPr lang="en-NL" b="1" dirty="0">
              <a:latin typeface="Yu Mincho" panose="02020400000000000000" pitchFamily="18" charset="-128"/>
              <a:ea typeface="Yu Mincho" panose="02020400000000000000" pitchFamily="18" charset="-128"/>
            </a:endParaRPr>
          </a:p>
        </p:txBody>
      </p:sp>
      <p:sp>
        <p:nvSpPr>
          <p:cNvPr id="75" name="Rectangle 74">
            <a:extLst>
              <a:ext uri="{FF2B5EF4-FFF2-40B4-BE49-F238E27FC236}">
                <a16:creationId xmlns:a16="http://schemas.microsoft.com/office/drawing/2014/main" id="{7EA58243-D824-F2CA-67A0-B0332B521FBC}"/>
              </a:ext>
            </a:extLst>
          </p:cNvPr>
          <p:cNvSpPr/>
          <p:nvPr/>
        </p:nvSpPr>
        <p:spPr>
          <a:xfrm>
            <a:off x="416871" y="2335095"/>
            <a:ext cx="1833245" cy="322109"/>
          </a:xfrm>
          <a:prstGeom prst="rect">
            <a:avLst/>
          </a:prstGeom>
          <a:noFill/>
          <a:ln>
            <a:solidFill>
              <a:srgbClr val="2E25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aphicFrame>
        <p:nvGraphicFramePr>
          <p:cNvPr id="78" name="Table 77">
            <a:extLst>
              <a:ext uri="{FF2B5EF4-FFF2-40B4-BE49-F238E27FC236}">
                <a16:creationId xmlns:a16="http://schemas.microsoft.com/office/drawing/2014/main" id="{EDF9FABD-36FA-71AB-B0FD-9C9CC11DAB1D}"/>
              </a:ext>
            </a:extLst>
          </p:cNvPr>
          <p:cNvGraphicFramePr>
            <a:graphicFrameLocks noGrp="1"/>
          </p:cNvGraphicFramePr>
          <p:nvPr>
            <p:extLst>
              <p:ext uri="{D42A27DB-BD31-4B8C-83A1-F6EECF244321}">
                <p14:modId xmlns:p14="http://schemas.microsoft.com/office/powerpoint/2010/main" val="2136841648"/>
              </p:ext>
            </p:extLst>
          </p:nvPr>
        </p:nvGraphicFramePr>
        <p:xfrm>
          <a:off x="6209652" y="903852"/>
          <a:ext cx="2635660" cy="1752600"/>
        </p:xfrm>
        <a:graphic>
          <a:graphicData uri="http://schemas.openxmlformats.org/drawingml/2006/table">
            <a:tbl>
              <a:tblPr firstRow="1">
                <a:tableStyleId>{6E25E649-3F16-4E02-A733-19D2CDBF48F0}</a:tableStyleId>
              </a:tblPr>
              <a:tblGrid>
                <a:gridCol w="1311951">
                  <a:extLst>
                    <a:ext uri="{9D8B030D-6E8A-4147-A177-3AD203B41FA5}">
                      <a16:colId xmlns:a16="http://schemas.microsoft.com/office/drawing/2014/main" val="2710820208"/>
                    </a:ext>
                  </a:extLst>
                </a:gridCol>
                <a:gridCol w="1323709">
                  <a:extLst>
                    <a:ext uri="{9D8B030D-6E8A-4147-A177-3AD203B41FA5}">
                      <a16:colId xmlns:a16="http://schemas.microsoft.com/office/drawing/2014/main" val="1748411773"/>
                    </a:ext>
                  </a:extLst>
                </a:gridCol>
              </a:tblGrid>
              <a:tr h="198295">
                <a:tc>
                  <a:txBody>
                    <a:bodyPr/>
                    <a:lstStyle/>
                    <a:p>
                      <a:pPr algn="ctr"/>
                      <a:r>
                        <a:rPr lang="en-US" sz="1200" dirty="0">
                          <a:solidFill>
                            <a:srgbClr val="000000"/>
                          </a:solidFill>
                          <a:latin typeface="Yu Mincho" panose="02020400000000000000" pitchFamily="18" charset="-128"/>
                          <a:ea typeface="Yu Mincho" panose="02020400000000000000" pitchFamily="18" charset="-128"/>
                        </a:rPr>
                        <a:t>Component</a:t>
                      </a:r>
                      <a:endParaRPr lang="en-NL" sz="1200" dirty="0">
                        <a:solidFill>
                          <a:srgbClr val="000000"/>
                        </a:solidFill>
                        <a:latin typeface="Yu Mincho" panose="02020400000000000000" pitchFamily="18" charset="-128"/>
                        <a:ea typeface="Yu Mincho" panose="02020400000000000000" pitchFamily="18" charset="-128"/>
                      </a:endParaRPr>
                    </a:p>
                  </a:txBody>
                  <a:tcPr>
                    <a:solidFill>
                      <a:srgbClr val="E1EBF5"/>
                    </a:solidFill>
                  </a:tcPr>
                </a:tc>
                <a:tc>
                  <a:txBody>
                    <a:bodyPr/>
                    <a:lstStyle/>
                    <a:p>
                      <a:pPr algn="ctr"/>
                      <a:r>
                        <a:rPr lang="en-US" sz="1200" dirty="0">
                          <a:solidFill>
                            <a:srgbClr val="000000"/>
                          </a:solidFill>
                          <a:latin typeface="Yu Mincho" panose="02020400000000000000" pitchFamily="18" charset="-128"/>
                          <a:ea typeface="Yu Mincho" panose="02020400000000000000" pitchFamily="18" charset="-128"/>
                        </a:rPr>
                        <a:t>% dipping solution</a:t>
                      </a:r>
                      <a:endParaRPr lang="en-NL" sz="1200" dirty="0">
                        <a:solidFill>
                          <a:srgbClr val="000000"/>
                        </a:solidFill>
                        <a:latin typeface="Yu Mincho" panose="02020400000000000000" pitchFamily="18" charset="-128"/>
                        <a:ea typeface="Yu Mincho" panose="02020400000000000000" pitchFamily="18" charset="-128"/>
                      </a:endParaRPr>
                    </a:p>
                  </a:txBody>
                  <a:tcPr>
                    <a:solidFill>
                      <a:srgbClr val="E1EBF5"/>
                    </a:solidFill>
                  </a:tcPr>
                </a:tc>
                <a:extLst>
                  <a:ext uri="{0D108BD9-81ED-4DB2-BD59-A6C34878D82A}">
                    <a16:rowId xmlns:a16="http://schemas.microsoft.com/office/drawing/2014/main" val="1355184984"/>
                  </a:ext>
                </a:extLst>
              </a:tr>
              <a:tr h="0">
                <a:tc>
                  <a:txBody>
                    <a:bodyPr/>
                    <a:lstStyle/>
                    <a:p>
                      <a:pPr marL="0" algn="ctr">
                        <a:spcBef>
                          <a:spcPts val="0"/>
                        </a:spcBef>
                      </a:pPr>
                      <a:r>
                        <a:rPr lang="en-US" sz="1100" dirty="0" err="1">
                          <a:latin typeface="Yu Mincho" panose="02020400000000000000" pitchFamily="18" charset="-128"/>
                          <a:ea typeface="Yu Mincho" panose="02020400000000000000" pitchFamily="18" charset="-128"/>
                        </a:rPr>
                        <a:t>Bohemite</a:t>
                      </a:r>
                      <a:endParaRPr lang="en-NL" sz="1100" dirty="0">
                        <a:latin typeface="Yu Mincho" panose="02020400000000000000" pitchFamily="18" charset="-128"/>
                        <a:ea typeface="Yu Mincho" panose="02020400000000000000" pitchFamily="18" charset="-128"/>
                      </a:endParaRPr>
                    </a:p>
                  </a:txBody>
                  <a:tcPr/>
                </a:tc>
                <a:tc>
                  <a:txBody>
                    <a:bodyPr/>
                    <a:lstStyle/>
                    <a:p>
                      <a:pPr marL="0" algn="ctr">
                        <a:spcBef>
                          <a:spcPts val="0"/>
                        </a:spcBef>
                      </a:pPr>
                      <a:r>
                        <a:rPr lang="en-US" sz="1100" dirty="0">
                          <a:latin typeface="Yu Mincho" panose="02020400000000000000" pitchFamily="18" charset="-128"/>
                          <a:ea typeface="Yu Mincho" panose="02020400000000000000" pitchFamily="18" charset="-128"/>
                        </a:rPr>
                        <a:t>0</a:t>
                      </a:r>
                      <a:endParaRPr lang="en-NL" sz="11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710069181"/>
                  </a:ext>
                </a:extLst>
              </a:tr>
              <a:tr h="198295">
                <a:tc>
                  <a:txBody>
                    <a:bodyPr/>
                    <a:lstStyle/>
                    <a:p>
                      <a:pPr algn="ctr"/>
                      <a:r>
                        <a:rPr lang="en-US" sz="1100" dirty="0" err="1">
                          <a:latin typeface="Yu Mincho" panose="02020400000000000000" pitchFamily="18" charset="-128"/>
                          <a:ea typeface="Yu Mincho" panose="02020400000000000000" pitchFamily="18" charset="-128"/>
                        </a:rPr>
                        <a:t>Novolac</a:t>
                      </a:r>
                      <a:r>
                        <a:rPr lang="en-US" sz="1100" dirty="0">
                          <a:latin typeface="Yu Mincho" panose="02020400000000000000" pitchFamily="18" charset="-128"/>
                          <a:ea typeface="Yu Mincho" panose="02020400000000000000" pitchFamily="18" charset="-128"/>
                        </a:rPr>
                        <a:t> 30</a:t>
                      </a:r>
                      <a:endParaRPr lang="en-NL" sz="1100" dirty="0">
                        <a:latin typeface="Yu Mincho" panose="02020400000000000000" pitchFamily="18" charset="-128"/>
                        <a:ea typeface="Yu Mincho" panose="02020400000000000000" pitchFamily="18" charset="-128"/>
                      </a:endParaRPr>
                    </a:p>
                  </a:txBody>
                  <a:tcPr/>
                </a:tc>
                <a:tc>
                  <a:txBody>
                    <a:bodyPr/>
                    <a:lstStyle/>
                    <a:p>
                      <a:pPr algn="ctr"/>
                      <a:r>
                        <a:rPr lang="en-US" sz="1100" dirty="0">
                          <a:latin typeface="Yu Mincho" panose="02020400000000000000" pitchFamily="18" charset="-128"/>
                          <a:ea typeface="Yu Mincho" panose="02020400000000000000" pitchFamily="18" charset="-128"/>
                        </a:rPr>
                        <a:t>11</a:t>
                      </a:r>
                      <a:endParaRPr lang="en-NL" sz="11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206463343"/>
                  </a:ext>
                </a:extLst>
              </a:tr>
              <a:tr h="198295">
                <a:tc>
                  <a:txBody>
                    <a:bodyPr/>
                    <a:lstStyle/>
                    <a:p>
                      <a:pPr algn="ctr"/>
                      <a:r>
                        <a:rPr lang="es-ES" sz="1100" kern="1200" dirty="0" err="1">
                          <a:solidFill>
                            <a:schemeClr val="dk1"/>
                          </a:solidFill>
                          <a:effectLst/>
                          <a:latin typeface="Yu Mincho" panose="02020400000000000000" pitchFamily="18" charset="-128"/>
                          <a:ea typeface="Yu Mincho" panose="02020400000000000000" pitchFamily="18" charset="-128"/>
                          <a:cs typeface="+mn-cs"/>
                        </a:rPr>
                        <a:t>Formaldehyde</a:t>
                      </a:r>
                      <a:endParaRPr lang="en-NL" sz="1100" dirty="0">
                        <a:latin typeface="Yu Mincho" panose="02020400000000000000" pitchFamily="18" charset="-128"/>
                        <a:ea typeface="Yu Mincho" panose="02020400000000000000" pitchFamily="18" charset="-128"/>
                      </a:endParaRPr>
                    </a:p>
                  </a:txBody>
                  <a:tcPr/>
                </a:tc>
                <a:tc>
                  <a:txBody>
                    <a:bodyPr/>
                    <a:lstStyle/>
                    <a:p>
                      <a:pPr algn="ctr"/>
                      <a:r>
                        <a:rPr lang="en-US" sz="1100" dirty="0">
                          <a:latin typeface="Yu Mincho" panose="02020400000000000000" pitchFamily="18" charset="-128"/>
                          <a:ea typeface="Yu Mincho" panose="02020400000000000000" pitchFamily="18" charset="-128"/>
                        </a:rPr>
                        <a:t>2.4</a:t>
                      </a:r>
                      <a:endParaRPr lang="en-NL" sz="11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41309292"/>
                  </a:ext>
                </a:extLst>
              </a:tr>
              <a:tr h="198295">
                <a:tc>
                  <a:txBody>
                    <a:bodyPr/>
                    <a:lstStyle/>
                    <a:p>
                      <a:pPr algn="ctr"/>
                      <a:r>
                        <a:rPr lang="en-US" sz="1100" dirty="0">
                          <a:latin typeface="Yu Mincho" panose="02020400000000000000" pitchFamily="18" charset="-128"/>
                          <a:ea typeface="Yu Mincho" panose="02020400000000000000" pitchFamily="18" charset="-128"/>
                        </a:rPr>
                        <a:t>Ethylenediamine</a:t>
                      </a:r>
                      <a:endParaRPr lang="en-NL" sz="1100" dirty="0">
                        <a:latin typeface="Yu Mincho" panose="02020400000000000000" pitchFamily="18" charset="-128"/>
                        <a:ea typeface="Yu Mincho" panose="02020400000000000000" pitchFamily="18" charset="-128"/>
                      </a:endParaRPr>
                    </a:p>
                  </a:txBody>
                  <a:tcPr/>
                </a:tc>
                <a:tc>
                  <a:txBody>
                    <a:bodyPr/>
                    <a:lstStyle/>
                    <a:p>
                      <a:pPr algn="ctr"/>
                      <a:r>
                        <a:rPr lang="en-US" sz="1100" dirty="0">
                          <a:latin typeface="Yu Mincho" panose="02020400000000000000" pitchFamily="18" charset="-128"/>
                          <a:ea typeface="Yu Mincho" panose="02020400000000000000" pitchFamily="18" charset="-128"/>
                        </a:rPr>
                        <a:t>0.4</a:t>
                      </a:r>
                      <a:endParaRPr lang="en-NL" sz="11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505624140"/>
                  </a:ext>
                </a:extLst>
              </a:tr>
              <a:tr h="198295">
                <a:tc>
                  <a:txBody>
                    <a:bodyPr/>
                    <a:lstStyle/>
                    <a:p>
                      <a:pPr algn="ctr"/>
                      <a:r>
                        <a:rPr lang="en-US" sz="1100" b="1" dirty="0">
                          <a:solidFill>
                            <a:srgbClr val="C00000"/>
                          </a:solidFill>
                          <a:latin typeface="Yu Mincho" panose="02020400000000000000" pitchFamily="18" charset="-128"/>
                          <a:ea typeface="Yu Mincho" panose="02020400000000000000" pitchFamily="18" charset="-128"/>
                        </a:rPr>
                        <a:t>Ni nitrate</a:t>
                      </a:r>
                      <a:endParaRPr lang="en-NL" sz="1100" b="1" dirty="0">
                        <a:solidFill>
                          <a:srgbClr val="C00000"/>
                        </a:solidFill>
                        <a:latin typeface="Yu Mincho" panose="02020400000000000000" pitchFamily="18" charset="-128"/>
                        <a:ea typeface="Yu Mincho" panose="02020400000000000000" pitchFamily="18" charset="-128"/>
                      </a:endParaRPr>
                    </a:p>
                  </a:txBody>
                  <a:tcPr/>
                </a:tc>
                <a:tc>
                  <a:txBody>
                    <a:bodyPr/>
                    <a:lstStyle/>
                    <a:p>
                      <a:pPr algn="ctr"/>
                      <a:r>
                        <a:rPr lang="en-US" sz="1100" b="1" dirty="0">
                          <a:solidFill>
                            <a:srgbClr val="C00000"/>
                          </a:solidFill>
                          <a:latin typeface="Yu Mincho" panose="02020400000000000000" pitchFamily="18" charset="-128"/>
                          <a:ea typeface="Yu Mincho" panose="02020400000000000000" pitchFamily="18" charset="-128"/>
                        </a:rPr>
                        <a:t>0.15</a:t>
                      </a:r>
                      <a:endParaRPr lang="en-NL" sz="1100" b="1" dirty="0">
                        <a:solidFill>
                          <a:srgbClr val="C00000"/>
                        </a:solidFill>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79113975"/>
                  </a:ext>
                </a:extLst>
              </a:tr>
            </a:tbl>
          </a:graphicData>
        </a:graphic>
      </p:graphicFrame>
      <p:sp>
        <p:nvSpPr>
          <p:cNvPr id="79" name="Rectangle 78">
            <a:extLst>
              <a:ext uri="{FF2B5EF4-FFF2-40B4-BE49-F238E27FC236}">
                <a16:creationId xmlns:a16="http://schemas.microsoft.com/office/drawing/2014/main" id="{6FA29FB8-EE4E-6BDD-CB89-30BAC3967950}"/>
              </a:ext>
            </a:extLst>
          </p:cNvPr>
          <p:cNvSpPr/>
          <p:nvPr/>
        </p:nvSpPr>
        <p:spPr>
          <a:xfrm>
            <a:off x="6105379" y="852112"/>
            <a:ext cx="2813154" cy="1861626"/>
          </a:xfrm>
          <a:prstGeom prst="rect">
            <a:avLst/>
          </a:prstGeom>
          <a:noFill/>
          <a:ln>
            <a:solidFill>
              <a:srgbClr val="2E25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733803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6"/>
                                        </p:tgtEl>
                                        <p:attrNameLst>
                                          <p:attrName>style.color</p:attrName>
                                        </p:attrNameLst>
                                      </p:cBhvr>
                                      <p:to>
                                        <a:schemeClr val="bg1"/>
                                      </p:to>
                                    </p:animClr>
                                    <p:animClr clrSpc="rgb" dir="cw">
                                      <p:cBhvr>
                                        <p:cTn id="7" dur="250" autoRev="1" fill="remove"/>
                                        <p:tgtEl>
                                          <p:spTgt spid="16"/>
                                        </p:tgtEl>
                                        <p:attrNameLst>
                                          <p:attrName>fillcolor</p:attrName>
                                        </p:attrNameLst>
                                      </p:cBhvr>
                                      <p:to>
                                        <a:schemeClr val="bg1"/>
                                      </p:to>
                                    </p:animClr>
                                    <p:set>
                                      <p:cBhvr>
                                        <p:cTn id="8" dur="250" autoRev="1" fill="remove"/>
                                        <p:tgtEl>
                                          <p:spTgt spid="16"/>
                                        </p:tgtEl>
                                        <p:attrNameLst>
                                          <p:attrName>fill.type</p:attrName>
                                        </p:attrNameLst>
                                      </p:cBhvr>
                                      <p:to>
                                        <p:strVal val="solid"/>
                                      </p:to>
                                    </p:set>
                                    <p:set>
                                      <p:cBhvr>
                                        <p:cTn id="9" dur="250" autoRev="1" fill="remove"/>
                                        <p:tgtEl>
                                          <p:spTgt spid="1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17"/>
                                        </p:tgtEl>
                                        <p:attrNameLst>
                                          <p:attrName>style.color</p:attrName>
                                        </p:attrNameLst>
                                      </p:cBhvr>
                                      <p:to>
                                        <a:schemeClr val="bg1"/>
                                      </p:to>
                                    </p:animClr>
                                    <p:animClr clrSpc="rgb" dir="cw">
                                      <p:cBhvr>
                                        <p:cTn id="14" dur="250" autoRev="1" fill="remove"/>
                                        <p:tgtEl>
                                          <p:spTgt spid="17"/>
                                        </p:tgtEl>
                                        <p:attrNameLst>
                                          <p:attrName>fillcolor</p:attrName>
                                        </p:attrNameLst>
                                      </p:cBhvr>
                                      <p:to>
                                        <a:schemeClr val="bg1"/>
                                      </p:to>
                                    </p:animClr>
                                    <p:set>
                                      <p:cBhvr>
                                        <p:cTn id="15" dur="250" autoRev="1" fill="remove"/>
                                        <p:tgtEl>
                                          <p:spTgt spid="17"/>
                                        </p:tgtEl>
                                        <p:attrNameLst>
                                          <p:attrName>fill.type</p:attrName>
                                        </p:attrNameLst>
                                      </p:cBhvr>
                                      <p:to>
                                        <p:strVal val="solid"/>
                                      </p:to>
                                    </p:set>
                                    <p:set>
                                      <p:cBhvr>
                                        <p:cTn id="16" dur="250" autoRev="1" fill="remove"/>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6</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225563"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Experimental methods</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graphicFrame>
        <p:nvGraphicFramePr>
          <p:cNvPr id="19" name="Diagram 18">
            <a:extLst>
              <a:ext uri="{FF2B5EF4-FFF2-40B4-BE49-F238E27FC236}">
                <a16:creationId xmlns:a16="http://schemas.microsoft.com/office/drawing/2014/main" id="{45953C95-8A5B-0483-A185-B81AF2BC0588}"/>
              </a:ext>
            </a:extLst>
          </p:cNvPr>
          <p:cNvGraphicFramePr/>
          <p:nvPr>
            <p:extLst>
              <p:ext uri="{D42A27DB-BD31-4B8C-83A1-F6EECF244321}">
                <p14:modId xmlns:p14="http://schemas.microsoft.com/office/powerpoint/2010/main" val="3008002030"/>
              </p:ext>
            </p:extLst>
          </p:nvPr>
        </p:nvGraphicFramePr>
        <p:xfrm>
          <a:off x="1472283" y="754380"/>
          <a:ext cx="5822516" cy="1678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841634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7</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3" cstate="print">
              <a:alphaModFix amt="35000"/>
              <a:extLst>
                <a:ext uri="{BEBA8EAE-BF5A-486C-A8C5-ECC9F3942E4B}">
                  <a14:imgProps xmlns:a14="http://schemas.microsoft.com/office/drawing/2010/main">
                    <a14:imgLayer r:embed="rId4">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225563"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Experimental methods</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graphicFrame>
        <p:nvGraphicFramePr>
          <p:cNvPr id="19" name="Diagram 18">
            <a:extLst>
              <a:ext uri="{FF2B5EF4-FFF2-40B4-BE49-F238E27FC236}">
                <a16:creationId xmlns:a16="http://schemas.microsoft.com/office/drawing/2014/main" id="{45953C95-8A5B-0483-A185-B81AF2BC0588}"/>
              </a:ext>
            </a:extLst>
          </p:cNvPr>
          <p:cNvGraphicFramePr/>
          <p:nvPr>
            <p:extLst>
              <p:ext uri="{D42A27DB-BD31-4B8C-83A1-F6EECF244321}">
                <p14:modId xmlns:p14="http://schemas.microsoft.com/office/powerpoint/2010/main" val="3382431579"/>
              </p:ext>
            </p:extLst>
          </p:nvPr>
        </p:nvGraphicFramePr>
        <p:xfrm>
          <a:off x="1472283" y="754380"/>
          <a:ext cx="5822516" cy="1678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Arrow: Down 13">
            <a:extLst>
              <a:ext uri="{FF2B5EF4-FFF2-40B4-BE49-F238E27FC236}">
                <a16:creationId xmlns:a16="http://schemas.microsoft.com/office/drawing/2014/main" id="{869BB2CE-1F53-7767-D4A8-E186A8C591A5}"/>
              </a:ext>
            </a:extLst>
          </p:cNvPr>
          <p:cNvSpPr/>
          <p:nvPr/>
        </p:nvSpPr>
        <p:spPr>
          <a:xfrm>
            <a:off x="2580362" y="2099945"/>
            <a:ext cx="194153" cy="303437"/>
          </a:xfrm>
          <a:prstGeom prst="downArrow">
            <a:avLst/>
          </a:prstGeom>
          <a:solidFill>
            <a:srgbClr val="E1E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Box 14">
            <a:extLst>
              <a:ext uri="{FF2B5EF4-FFF2-40B4-BE49-F238E27FC236}">
                <a16:creationId xmlns:a16="http://schemas.microsoft.com/office/drawing/2014/main" id="{5E651FAA-6693-6D55-5ACC-AA55DA676195}"/>
              </a:ext>
            </a:extLst>
          </p:cNvPr>
          <p:cNvSpPr txBox="1"/>
          <p:nvPr/>
        </p:nvSpPr>
        <p:spPr>
          <a:xfrm>
            <a:off x="5819813" y="2402473"/>
            <a:ext cx="2350323" cy="338554"/>
          </a:xfrm>
          <a:prstGeom prst="rect">
            <a:avLst/>
          </a:prstGeom>
          <a:noFill/>
        </p:spPr>
        <p:txBody>
          <a:bodyPr wrap="none" rtlCol="0">
            <a:spAutoFit/>
          </a:bodyPr>
          <a:lstStyle/>
          <a:p>
            <a:r>
              <a:rPr lang="en-US" sz="1600" b="1" u="sng" dirty="0">
                <a:solidFill>
                  <a:srgbClr val="2E25DB"/>
                </a:solidFill>
                <a:latin typeface="Yu Mincho" panose="02020400000000000000" pitchFamily="18" charset="-128"/>
                <a:ea typeface="Yu Mincho" panose="02020400000000000000" pitchFamily="18" charset="-128"/>
              </a:rPr>
              <a:t>Separation performance</a:t>
            </a:r>
            <a:endParaRPr lang="en-NL" sz="1600" b="1" u="sng" dirty="0">
              <a:solidFill>
                <a:srgbClr val="2E25DB"/>
              </a:solidFill>
              <a:latin typeface="Yu Mincho" panose="02020400000000000000" pitchFamily="18" charset="-128"/>
              <a:ea typeface="Yu Mincho" panose="02020400000000000000" pitchFamily="18" charset="-128"/>
            </a:endParaRP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C29140C-00B0-998B-7E7A-76088D3DF2BF}"/>
                  </a:ext>
                </a:extLst>
              </p:cNvPr>
              <p:cNvSpPr txBox="1"/>
              <p:nvPr/>
            </p:nvSpPr>
            <p:spPr>
              <a:xfrm>
                <a:off x="5427827" y="3572180"/>
                <a:ext cx="893963" cy="40280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NL" sz="1200" i="1" smtClean="0">
                              <a:latin typeface="Cambria Math" panose="02040503050406030204" pitchFamily="18" charset="0"/>
                            </a:rPr>
                          </m:ctrlPr>
                        </m:sSubPr>
                        <m:e>
                          <m:r>
                            <a:rPr lang="en-US" sz="1200" b="0" i="1" smtClean="0">
                              <a:latin typeface="Cambria Math" panose="02040503050406030204" pitchFamily="18" charset="0"/>
                            </a:rPr>
                            <m:t>𝑆</m:t>
                          </m:r>
                        </m:e>
                        <m:sub>
                          <m:f>
                            <m:fPr>
                              <m:ctrlPr>
                                <a:rPr lang="en-NL" sz="1200" i="1" smtClean="0">
                                  <a:latin typeface="Cambria Math" panose="02040503050406030204" pitchFamily="18" charset="0"/>
                                </a:rPr>
                              </m:ctrlPr>
                            </m:fPr>
                            <m:num>
                              <m:sSub>
                                <m:sSubPr>
                                  <m:ctrlPr>
                                    <a:rPr lang="en-NL" sz="1200" i="1" smtClean="0">
                                      <a:latin typeface="Cambria Math" panose="02040503050406030204" pitchFamily="18" charset="0"/>
                                    </a:rPr>
                                  </m:ctrlPr>
                                </m:sSubPr>
                                <m:e>
                                  <m:r>
                                    <a:rPr lang="en-US" sz="1200" b="0" i="1" smtClean="0">
                                      <a:latin typeface="Cambria Math" panose="02040503050406030204" pitchFamily="18" charset="0"/>
                                    </a:rPr>
                                    <m:t>𝑁𝐻</m:t>
                                  </m:r>
                                </m:e>
                                <m:sub>
                                  <m:r>
                                    <a:rPr lang="en-US" sz="1200" b="0" i="1" smtClean="0">
                                      <a:latin typeface="Cambria Math" panose="02040503050406030204" pitchFamily="18" charset="0"/>
                                    </a:rPr>
                                    <m:t>3</m:t>
                                  </m:r>
                                </m:sub>
                              </m:sSub>
                            </m:num>
                            <m:den>
                              <m:sSub>
                                <m:sSubPr>
                                  <m:ctrlPr>
                                    <a:rPr lang="en-NL" sz="1200" i="1" smtClean="0">
                                      <a:latin typeface="Cambria Math" panose="02040503050406030204" pitchFamily="18" charset="0"/>
                                    </a:rPr>
                                  </m:ctrlPr>
                                </m:sSubPr>
                                <m:e>
                                  <m:r>
                                    <a:rPr lang="en-US" sz="1200" b="0" i="1" smtClean="0">
                                      <a:latin typeface="Cambria Math" panose="02040503050406030204" pitchFamily="18" charset="0"/>
                                    </a:rPr>
                                    <m:t>𝐻</m:t>
                                  </m:r>
                                </m:e>
                                <m:sub>
                                  <m:r>
                                    <a:rPr lang="en-US" sz="1200" b="0" i="1" smtClean="0">
                                      <a:latin typeface="Cambria Math" panose="02040503050406030204" pitchFamily="18" charset="0"/>
                                    </a:rPr>
                                    <m:t>2</m:t>
                                  </m:r>
                                </m:sub>
                              </m:sSub>
                            </m:den>
                          </m:f>
                        </m:sub>
                      </m:sSub>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sSub>
                            <m:sSubPr>
                              <m:ctrlPr>
                                <a:rPr lang="en-NL" sz="1200" i="1">
                                  <a:solidFill>
                                    <a:srgbClr val="836967"/>
                                  </a:solidFill>
                                  <a:latin typeface="Cambria Math" panose="02040503050406030204" pitchFamily="18" charset="0"/>
                                </a:rPr>
                              </m:ctrlPr>
                            </m:sSubPr>
                            <m:e>
                              <m:r>
                                <a:rPr lang="en-NL" sz="1200">
                                  <a:latin typeface="Cambria Math" panose="02040503050406030204" pitchFamily="18" charset="0"/>
                                </a:rPr>
                                <m:t>℘</m:t>
                              </m:r>
                            </m:e>
                            <m:sub>
                              <m:sSub>
                                <m:sSubPr>
                                  <m:ctrlPr>
                                    <a:rPr lang="en-NL" sz="1200" i="1" smtClean="0">
                                      <a:latin typeface="Cambria Math" panose="02040503050406030204" pitchFamily="18" charset="0"/>
                                    </a:rPr>
                                  </m:ctrlPr>
                                </m:sSubPr>
                                <m:e>
                                  <m:r>
                                    <a:rPr lang="en-US" sz="1200" b="0" i="1" smtClean="0">
                                      <a:latin typeface="Cambria Math" panose="02040503050406030204" pitchFamily="18" charset="0"/>
                                    </a:rPr>
                                    <m:t>𝑁𝐻</m:t>
                                  </m:r>
                                </m:e>
                                <m:sub>
                                  <m:r>
                                    <a:rPr lang="en-US" sz="1200" b="0" i="1" smtClean="0">
                                      <a:latin typeface="Cambria Math" panose="02040503050406030204" pitchFamily="18" charset="0"/>
                                    </a:rPr>
                                    <m:t>3</m:t>
                                  </m:r>
                                </m:sub>
                              </m:sSub>
                            </m:sub>
                          </m:sSub>
                        </m:num>
                        <m:den>
                          <m:sSub>
                            <m:sSubPr>
                              <m:ctrlPr>
                                <a:rPr lang="en-NL" sz="1200" i="1">
                                  <a:solidFill>
                                    <a:srgbClr val="836967"/>
                                  </a:solidFill>
                                  <a:latin typeface="Cambria Math" panose="02040503050406030204" pitchFamily="18" charset="0"/>
                                </a:rPr>
                              </m:ctrlPr>
                            </m:sSubPr>
                            <m:e>
                              <m:r>
                                <a:rPr lang="en-NL" sz="1200">
                                  <a:latin typeface="Cambria Math" panose="02040503050406030204" pitchFamily="18" charset="0"/>
                                </a:rPr>
                                <m:t>℘</m:t>
                              </m:r>
                            </m:e>
                            <m:sub>
                              <m:sSub>
                                <m:sSubPr>
                                  <m:ctrlPr>
                                    <a:rPr lang="en-NL" sz="1200" i="1">
                                      <a:latin typeface="Cambria Math" panose="02040503050406030204" pitchFamily="18" charset="0"/>
                                    </a:rPr>
                                  </m:ctrlPr>
                                </m:sSubPr>
                                <m:e>
                                  <m:r>
                                    <a:rPr lang="en-US" sz="1200" i="1">
                                      <a:latin typeface="Cambria Math" panose="02040503050406030204" pitchFamily="18" charset="0"/>
                                    </a:rPr>
                                    <m:t>𝐻</m:t>
                                  </m:r>
                                </m:e>
                                <m:sub>
                                  <m:r>
                                    <a:rPr lang="en-US" sz="1200" b="0" i="1" smtClean="0">
                                      <a:latin typeface="Cambria Math" panose="02040503050406030204" pitchFamily="18" charset="0"/>
                                    </a:rPr>
                                    <m:t>2</m:t>
                                  </m:r>
                                </m:sub>
                              </m:sSub>
                            </m:sub>
                          </m:sSub>
                        </m:den>
                      </m:f>
                    </m:oMath>
                  </m:oMathPara>
                </a14:m>
                <a:endParaRPr lang="en-NL" sz="1200" dirty="0"/>
              </a:p>
            </p:txBody>
          </p:sp>
        </mc:Choice>
        <mc:Fallback>
          <p:sp>
            <p:nvSpPr>
              <p:cNvPr id="16" name="TextBox 15">
                <a:extLst>
                  <a:ext uri="{FF2B5EF4-FFF2-40B4-BE49-F238E27FC236}">
                    <a16:creationId xmlns:a16="http://schemas.microsoft.com/office/drawing/2014/main" id="{EC29140C-00B0-998B-7E7A-76088D3DF2BF}"/>
                  </a:ext>
                </a:extLst>
              </p:cNvPr>
              <p:cNvSpPr txBox="1">
                <a:spLocks noRot="1" noChangeAspect="1" noMove="1" noResize="1" noEditPoints="1" noAdjustHandles="1" noChangeArrowheads="1" noChangeShapeType="1" noTextEdit="1"/>
              </p:cNvSpPr>
              <p:nvPr/>
            </p:nvSpPr>
            <p:spPr>
              <a:xfrm>
                <a:off x="5427827" y="3572180"/>
                <a:ext cx="893963" cy="402803"/>
              </a:xfrm>
              <a:prstGeom prst="rect">
                <a:avLst/>
              </a:prstGeom>
              <a:blipFill>
                <a:blip r:embed="rId10"/>
                <a:stretch>
                  <a:fillRect l="-4082" t="-3030" b="-7576"/>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60A9821-F7B5-622C-F753-5B922B1122A6}"/>
                  </a:ext>
                </a:extLst>
              </p:cNvPr>
              <p:cNvSpPr txBox="1"/>
              <p:nvPr/>
            </p:nvSpPr>
            <p:spPr>
              <a:xfrm>
                <a:off x="5529265" y="4007712"/>
                <a:ext cx="747704" cy="39664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NL" sz="1200" i="1" smtClean="0">
                              <a:latin typeface="Cambria Math" panose="02040503050406030204" pitchFamily="18" charset="0"/>
                            </a:rPr>
                          </m:ctrlPr>
                        </m:sSubPr>
                        <m:e>
                          <m:r>
                            <a:rPr lang="en-US" sz="1200" b="0" i="1" smtClean="0">
                              <a:latin typeface="Cambria Math" panose="02040503050406030204" pitchFamily="18" charset="0"/>
                            </a:rPr>
                            <m:t>𝑆</m:t>
                          </m:r>
                        </m:e>
                        <m:sub>
                          <m:f>
                            <m:fPr>
                              <m:ctrlPr>
                                <a:rPr lang="en-NL" sz="1200" i="1" smtClean="0">
                                  <a:latin typeface="Cambria Math" panose="02040503050406030204" pitchFamily="18" charset="0"/>
                                </a:rPr>
                              </m:ctrlPr>
                            </m:fPr>
                            <m:num>
                              <m:sSub>
                                <m:sSubPr>
                                  <m:ctrlPr>
                                    <a:rPr lang="en-NL" sz="1200" i="1" smtClean="0">
                                      <a:latin typeface="Cambria Math" panose="02040503050406030204" pitchFamily="18" charset="0"/>
                                    </a:rPr>
                                  </m:ctrlPr>
                                </m:sSubPr>
                                <m:e>
                                  <m:r>
                                    <a:rPr lang="en-US" sz="1200" b="0" i="1" smtClean="0">
                                      <a:latin typeface="Cambria Math" panose="02040503050406030204" pitchFamily="18" charset="0"/>
                                    </a:rPr>
                                    <m:t>𝐻</m:t>
                                  </m:r>
                                </m:e>
                                <m:sub>
                                  <m:r>
                                    <a:rPr lang="en-US" sz="1200" b="0" i="1" smtClean="0">
                                      <a:latin typeface="Cambria Math" panose="02040503050406030204" pitchFamily="18" charset="0"/>
                                    </a:rPr>
                                    <m:t>2</m:t>
                                  </m:r>
                                </m:sub>
                              </m:sSub>
                            </m:num>
                            <m:den>
                              <m:sSub>
                                <m:sSubPr>
                                  <m:ctrlPr>
                                    <a:rPr lang="en-NL" sz="1200" i="1" smtClean="0">
                                      <a:latin typeface="Cambria Math" panose="02040503050406030204" pitchFamily="18" charset="0"/>
                                    </a:rPr>
                                  </m:ctrlPr>
                                </m:sSubPr>
                                <m:e>
                                  <m:r>
                                    <a:rPr lang="en-US" sz="1200" b="0" i="1" smtClean="0">
                                      <a:latin typeface="Cambria Math" panose="02040503050406030204" pitchFamily="18" charset="0"/>
                                    </a:rPr>
                                    <m:t>𝑁</m:t>
                                  </m:r>
                                </m:e>
                                <m:sub>
                                  <m:r>
                                    <a:rPr lang="en-US" sz="1200" b="0" i="1" smtClean="0">
                                      <a:latin typeface="Cambria Math" panose="02040503050406030204" pitchFamily="18" charset="0"/>
                                    </a:rPr>
                                    <m:t>2</m:t>
                                  </m:r>
                                </m:sub>
                              </m:sSub>
                            </m:den>
                          </m:f>
                        </m:sub>
                      </m:sSub>
                      <m:r>
                        <a:rPr lang="en-US" sz="1200" i="1">
                          <a:latin typeface="Cambria Math" panose="02040503050406030204" pitchFamily="18" charset="0"/>
                        </a:rPr>
                        <m:t>=</m:t>
                      </m:r>
                      <m:f>
                        <m:fPr>
                          <m:ctrlPr>
                            <a:rPr lang="en-US" sz="1200" i="1">
                              <a:latin typeface="Cambria Math" panose="02040503050406030204" pitchFamily="18" charset="0"/>
                            </a:rPr>
                          </m:ctrlPr>
                        </m:fPr>
                        <m:num>
                          <m:sSub>
                            <m:sSubPr>
                              <m:ctrlPr>
                                <a:rPr lang="en-NL" sz="1200" i="1">
                                  <a:solidFill>
                                    <a:srgbClr val="836967"/>
                                  </a:solidFill>
                                  <a:latin typeface="Cambria Math" panose="02040503050406030204" pitchFamily="18" charset="0"/>
                                </a:rPr>
                              </m:ctrlPr>
                            </m:sSubPr>
                            <m:e>
                              <m:r>
                                <a:rPr lang="en-NL" sz="1200">
                                  <a:latin typeface="Cambria Math" panose="02040503050406030204" pitchFamily="18" charset="0"/>
                                </a:rPr>
                                <m:t>℘</m:t>
                              </m:r>
                            </m:e>
                            <m:sub>
                              <m:sSub>
                                <m:sSubPr>
                                  <m:ctrlPr>
                                    <a:rPr lang="en-NL" sz="1200" i="1">
                                      <a:latin typeface="Cambria Math" panose="02040503050406030204" pitchFamily="18" charset="0"/>
                                    </a:rPr>
                                  </m:ctrlPr>
                                </m:sSubPr>
                                <m:e>
                                  <m:r>
                                    <a:rPr lang="en-US" sz="1200" i="1">
                                      <a:latin typeface="Cambria Math" panose="02040503050406030204" pitchFamily="18" charset="0"/>
                                    </a:rPr>
                                    <m:t>𝐻</m:t>
                                  </m:r>
                                </m:e>
                                <m:sub>
                                  <m:r>
                                    <a:rPr lang="en-US" sz="1200" i="1">
                                      <a:latin typeface="Cambria Math" panose="02040503050406030204" pitchFamily="18" charset="0"/>
                                    </a:rPr>
                                    <m:t>2</m:t>
                                  </m:r>
                                </m:sub>
                              </m:sSub>
                            </m:sub>
                          </m:sSub>
                        </m:num>
                        <m:den>
                          <m:sSub>
                            <m:sSubPr>
                              <m:ctrlPr>
                                <a:rPr lang="en-NL" sz="1200" i="1">
                                  <a:solidFill>
                                    <a:srgbClr val="836967"/>
                                  </a:solidFill>
                                  <a:latin typeface="Cambria Math" panose="02040503050406030204" pitchFamily="18" charset="0"/>
                                </a:rPr>
                              </m:ctrlPr>
                            </m:sSubPr>
                            <m:e>
                              <m:r>
                                <a:rPr lang="en-NL" sz="1200">
                                  <a:latin typeface="Cambria Math" panose="02040503050406030204" pitchFamily="18" charset="0"/>
                                </a:rPr>
                                <m:t>℘</m:t>
                              </m:r>
                            </m:e>
                            <m:sub>
                              <m:sSub>
                                <m:sSubPr>
                                  <m:ctrlPr>
                                    <a:rPr lang="en-NL" sz="1200" i="1">
                                      <a:latin typeface="Cambria Math" panose="02040503050406030204" pitchFamily="18" charset="0"/>
                                    </a:rPr>
                                  </m:ctrlPr>
                                </m:sSubPr>
                                <m:e>
                                  <m:r>
                                    <a:rPr lang="en-US" sz="1200" b="0" i="1" smtClean="0">
                                      <a:latin typeface="Cambria Math" panose="02040503050406030204" pitchFamily="18" charset="0"/>
                                    </a:rPr>
                                    <m:t>𝑁</m:t>
                                  </m:r>
                                </m:e>
                                <m:sub>
                                  <m:r>
                                    <a:rPr lang="en-US" sz="1200" i="1">
                                      <a:latin typeface="Cambria Math" panose="02040503050406030204" pitchFamily="18" charset="0"/>
                                    </a:rPr>
                                    <m:t>2</m:t>
                                  </m:r>
                                </m:sub>
                              </m:sSub>
                            </m:sub>
                          </m:sSub>
                        </m:den>
                      </m:f>
                    </m:oMath>
                  </m:oMathPara>
                </a14:m>
                <a:endParaRPr lang="en-NL" sz="1200" dirty="0"/>
              </a:p>
            </p:txBody>
          </p:sp>
        </mc:Choice>
        <mc:Fallback>
          <p:sp>
            <p:nvSpPr>
              <p:cNvPr id="17" name="TextBox 16">
                <a:extLst>
                  <a:ext uri="{FF2B5EF4-FFF2-40B4-BE49-F238E27FC236}">
                    <a16:creationId xmlns:a16="http://schemas.microsoft.com/office/drawing/2014/main" id="{760A9821-F7B5-622C-F753-5B922B1122A6}"/>
                  </a:ext>
                </a:extLst>
              </p:cNvPr>
              <p:cNvSpPr txBox="1">
                <a:spLocks noRot="1" noChangeAspect="1" noMove="1" noResize="1" noEditPoints="1" noAdjustHandles="1" noChangeArrowheads="1" noChangeShapeType="1" noTextEdit="1"/>
              </p:cNvSpPr>
              <p:nvPr/>
            </p:nvSpPr>
            <p:spPr>
              <a:xfrm>
                <a:off x="5529265" y="4007712"/>
                <a:ext cx="747704" cy="396647"/>
              </a:xfrm>
              <a:prstGeom prst="rect">
                <a:avLst/>
              </a:prstGeom>
              <a:blipFill>
                <a:blip r:embed="rId11"/>
                <a:stretch>
                  <a:fillRect l="-3252" t="-1538" b="-10769"/>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17ECE2F1-305D-A50B-FE39-A85DB57AD3DC}"/>
                  </a:ext>
                </a:extLst>
              </p:cNvPr>
              <p:cNvSpPr txBox="1"/>
              <p:nvPr/>
            </p:nvSpPr>
            <p:spPr>
              <a:xfrm>
                <a:off x="4966571" y="3176559"/>
                <a:ext cx="1980863" cy="39562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NL" sz="1200" i="1">
                              <a:solidFill>
                                <a:srgbClr val="836967"/>
                              </a:solidFill>
                              <a:latin typeface="Cambria Math" panose="02040503050406030204" pitchFamily="18" charset="0"/>
                            </a:rPr>
                          </m:ctrlPr>
                        </m:sSubPr>
                        <m:e>
                          <m:r>
                            <a:rPr lang="en-NL" sz="1200">
                              <a:latin typeface="Cambria Math" panose="02040503050406030204" pitchFamily="18" charset="0"/>
                            </a:rPr>
                            <m:t>℘</m:t>
                          </m:r>
                        </m:e>
                        <m:sub>
                          <m:r>
                            <a:rPr lang="en-NL" sz="1200" i="1">
                              <a:latin typeface="Cambria Math" panose="02040503050406030204" pitchFamily="18" charset="0"/>
                            </a:rPr>
                            <m:t>𝑖</m:t>
                          </m:r>
                        </m:sub>
                      </m:sSub>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𝑄</m:t>
                              </m:r>
                            </m:e>
                            <m:sub>
                              <m:r>
                                <a:rPr lang="en-US" sz="1200" b="0" i="1" smtClean="0">
                                  <a:latin typeface="Cambria Math" panose="02040503050406030204" pitchFamily="18" charset="0"/>
                                </a:rPr>
                                <m:t>𝑖</m:t>
                              </m:r>
                            </m:sub>
                          </m:sSub>
                        </m:num>
                        <m:den>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𝑚</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𝐴</m:t>
                              </m:r>
                            </m:e>
                            <m:sub>
                              <m:r>
                                <a:rPr lang="en-US" sz="1200" b="0" i="1" smtClean="0">
                                  <a:latin typeface="Cambria Math" panose="02040503050406030204" pitchFamily="18" charset="0"/>
                                </a:rPr>
                                <m:t>𝑚</m:t>
                              </m:r>
                            </m:sub>
                          </m:sSub>
                          <m:r>
                            <a:rPr lang="en-US" sz="1200" b="0" i="1" smtClean="0">
                              <a:latin typeface="Cambria Math" panose="02040503050406030204" pitchFamily="18" charset="0"/>
                            </a:rPr>
                            <m:t>∗</m:t>
                          </m:r>
                          <m:r>
                            <a:rPr lang="en-US" sz="1200" b="0" i="1" smtClean="0">
                              <a:latin typeface="Cambria Math" panose="02040503050406030204" pitchFamily="18" charset="0"/>
                            </a:rPr>
                            <m:t>𝑃</m:t>
                          </m:r>
                          <m:r>
                            <a:rPr lang="en-US" sz="1200" b="0" i="1" smtClean="0">
                              <a:latin typeface="Cambria Math" panose="02040503050406030204" pitchFamily="18" charset="0"/>
                            </a:rPr>
                            <m:t>∗(</m:t>
                          </m:r>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𝑦</m:t>
                              </m:r>
                            </m:e>
                            <m:sub>
                              <m:r>
                                <a:rPr lang="en-US" sz="1200" b="0" i="1" smtClean="0">
                                  <a:latin typeface="Cambria Math" panose="02040503050406030204" pitchFamily="18" charset="0"/>
                                </a:rPr>
                                <m:t>𝑖</m:t>
                              </m:r>
                            </m:sub>
                            <m:sup>
                              <m:r>
                                <a:rPr lang="en-US" sz="1200" b="0" i="1" smtClean="0">
                                  <a:latin typeface="Cambria Math" panose="02040503050406030204" pitchFamily="18" charset="0"/>
                                </a:rPr>
                                <m:t>𝑅</m:t>
                              </m:r>
                            </m:sup>
                          </m:sSubSup>
                          <m:r>
                            <a:rPr lang="en-US" sz="1200" b="0" i="1" smtClean="0">
                              <a:latin typeface="Cambria Math" panose="02040503050406030204" pitchFamily="18" charset="0"/>
                            </a:rPr>
                            <m:t>−</m:t>
                          </m:r>
                          <m:sSubSup>
                            <m:sSubSupPr>
                              <m:ctrlPr>
                                <a:rPr lang="en-US" sz="1200" i="1">
                                  <a:latin typeface="Cambria Math" panose="02040503050406030204" pitchFamily="18" charset="0"/>
                                </a:rPr>
                              </m:ctrlPr>
                            </m:sSubSupPr>
                            <m:e>
                              <m:r>
                                <a:rPr lang="en-US" sz="1200" i="1">
                                  <a:latin typeface="Cambria Math" panose="02040503050406030204" pitchFamily="18" charset="0"/>
                                </a:rPr>
                                <m:t>𝑦</m:t>
                              </m:r>
                            </m:e>
                            <m:sub>
                              <m:r>
                                <a:rPr lang="en-US" sz="1200" i="1">
                                  <a:latin typeface="Cambria Math" panose="02040503050406030204" pitchFamily="18" charset="0"/>
                                </a:rPr>
                                <m:t>𝑖</m:t>
                              </m:r>
                            </m:sub>
                            <m:sup>
                              <m:r>
                                <a:rPr lang="en-US" sz="1200" b="0" i="1" smtClean="0">
                                  <a:latin typeface="Cambria Math" panose="02040503050406030204" pitchFamily="18" charset="0"/>
                                </a:rPr>
                                <m:t>𝑃</m:t>
                              </m:r>
                            </m:sup>
                          </m:sSubSup>
                          <m:r>
                            <a:rPr lang="en-US" sz="1200" b="0" i="1" smtClean="0">
                              <a:latin typeface="Cambria Math" panose="02040503050406030204" pitchFamily="18" charset="0"/>
                            </a:rPr>
                            <m:t>)</m:t>
                          </m:r>
                        </m:den>
                      </m:f>
                    </m:oMath>
                  </m:oMathPara>
                </a14:m>
                <a:endParaRPr lang="en-NL" sz="1200" dirty="0"/>
              </a:p>
            </p:txBody>
          </p:sp>
        </mc:Choice>
        <mc:Fallback>
          <p:sp>
            <p:nvSpPr>
              <p:cNvPr id="20" name="TextBox 19">
                <a:extLst>
                  <a:ext uri="{FF2B5EF4-FFF2-40B4-BE49-F238E27FC236}">
                    <a16:creationId xmlns:a16="http://schemas.microsoft.com/office/drawing/2014/main" id="{17ECE2F1-305D-A50B-FE39-A85DB57AD3DC}"/>
                  </a:ext>
                </a:extLst>
              </p:cNvPr>
              <p:cNvSpPr txBox="1">
                <a:spLocks noRot="1" noChangeAspect="1" noMove="1" noResize="1" noEditPoints="1" noAdjustHandles="1" noChangeArrowheads="1" noChangeShapeType="1" noTextEdit="1"/>
              </p:cNvSpPr>
              <p:nvPr/>
            </p:nvSpPr>
            <p:spPr>
              <a:xfrm>
                <a:off x="4966571" y="3176559"/>
                <a:ext cx="1980863" cy="395621"/>
              </a:xfrm>
              <a:prstGeom prst="rect">
                <a:avLst/>
              </a:prstGeom>
              <a:blipFill>
                <a:blip r:embed="rId12"/>
                <a:stretch>
                  <a:fillRect l="-2154" t="-4615" r="-2154" b="-16923"/>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01B1E6DB-78C8-1E3B-3644-9A6142C191FC}"/>
                  </a:ext>
                </a:extLst>
              </p:cNvPr>
              <p:cNvSpPr txBox="1"/>
              <p:nvPr/>
            </p:nvSpPr>
            <p:spPr>
              <a:xfrm>
                <a:off x="7321988" y="3281471"/>
                <a:ext cx="959814" cy="98103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NL" sz="1200" i="1" smtClean="0">
                              <a:latin typeface="Cambria Math" panose="02040503050406030204" pitchFamily="18" charset="0"/>
                            </a:rPr>
                          </m:ctrlPr>
                        </m:sSubPr>
                        <m:e>
                          <m:r>
                            <a:rPr lang="en-NL" sz="1200" i="1" smtClean="0">
                              <a:latin typeface="Cambria Math" panose="02040503050406030204" pitchFamily="18" charset="0"/>
                            </a:rPr>
                            <m:t>𝛷</m:t>
                          </m:r>
                        </m:e>
                        <m:sub>
                          <m:f>
                            <m:fPr>
                              <m:ctrlPr>
                                <a:rPr lang="en-NL" sz="1200" i="1" smtClean="0">
                                  <a:latin typeface="Cambria Math" panose="02040503050406030204" pitchFamily="18" charset="0"/>
                                </a:rPr>
                              </m:ctrlPr>
                            </m:fPr>
                            <m:num>
                              <m:sSub>
                                <m:sSubPr>
                                  <m:ctrlPr>
                                    <a:rPr lang="en-NL" sz="1200" i="1" smtClean="0">
                                      <a:latin typeface="Cambria Math" panose="02040503050406030204" pitchFamily="18" charset="0"/>
                                    </a:rPr>
                                  </m:ctrlPr>
                                </m:sSubPr>
                                <m:e>
                                  <m:r>
                                    <a:rPr lang="en-US" sz="1200" b="0" i="1" smtClean="0">
                                      <a:latin typeface="Cambria Math" panose="02040503050406030204" pitchFamily="18" charset="0"/>
                                    </a:rPr>
                                    <m:t>𝑁𝐻</m:t>
                                  </m:r>
                                </m:e>
                                <m:sub>
                                  <m:r>
                                    <a:rPr lang="en-US" sz="1200" b="0" i="1" smtClean="0">
                                      <a:latin typeface="Cambria Math" panose="02040503050406030204" pitchFamily="18" charset="0"/>
                                    </a:rPr>
                                    <m:t>3</m:t>
                                  </m:r>
                                </m:sub>
                              </m:sSub>
                            </m:num>
                            <m:den>
                              <m:sSub>
                                <m:sSubPr>
                                  <m:ctrlPr>
                                    <a:rPr lang="en-NL" sz="1200" i="1" smtClean="0">
                                      <a:latin typeface="Cambria Math" panose="02040503050406030204" pitchFamily="18" charset="0"/>
                                    </a:rPr>
                                  </m:ctrlPr>
                                </m:sSubPr>
                                <m:e>
                                  <m:r>
                                    <a:rPr lang="en-US" sz="1200" b="0" i="1" smtClean="0">
                                      <a:latin typeface="Cambria Math" panose="02040503050406030204" pitchFamily="18" charset="0"/>
                                    </a:rPr>
                                    <m:t>𝐻</m:t>
                                  </m:r>
                                </m:e>
                                <m:sub>
                                  <m:r>
                                    <a:rPr lang="en-US" sz="1200" b="0" i="1" smtClean="0">
                                      <a:latin typeface="Cambria Math" panose="02040503050406030204" pitchFamily="18" charset="0"/>
                                    </a:rPr>
                                    <m:t>2</m:t>
                                  </m:r>
                                </m:sub>
                              </m:sSub>
                            </m:den>
                          </m:f>
                        </m:sub>
                      </m:sSub>
                      <m:r>
                        <a:rPr lang="en-US" sz="1200" i="1">
                          <a:latin typeface="Cambria Math" panose="02040503050406030204" pitchFamily="18" charset="0"/>
                        </a:rPr>
                        <m:t>=</m:t>
                      </m:r>
                      <m:f>
                        <m:fPr>
                          <m:ctrlPr>
                            <a:rPr lang="en-US" sz="1200" i="1">
                              <a:latin typeface="Cambria Math" panose="02040503050406030204" pitchFamily="18" charset="0"/>
                            </a:rPr>
                          </m:ctrlPr>
                        </m:fPr>
                        <m:num>
                          <m:f>
                            <m:fPr>
                              <m:ctrlPr>
                                <a:rPr lang="en-US" sz="1200" i="1" smtClean="0">
                                  <a:latin typeface="Cambria Math" panose="02040503050406030204" pitchFamily="18" charset="0"/>
                                </a:rPr>
                              </m:ctrlPr>
                            </m:fPr>
                            <m:num>
                              <m:sSubSup>
                                <m:sSubSupPr>
                                  <m:ctrlPr>
                                    <a:rPr lang="en-US" sz="1200" i="1" smtClean="0">
                                      <a:latin typeface="Cambria Math" panose="02040503050406030204" pitchFamily="18" charset="0"/>
                                    </a:rPr>
                                  </m:ctrlPr>
                                </m:sSubSupPr>
                                <m:e>
                                  <m:r>
                                    <a:rPr lang="en-US" sz="1200" b="0" i="1" smtClean="0">
                                      <a:latin typeface="Cambria Math" panose="02040503050406030204" pitchFamily="18" charset="0"/>
                                    </a:rPr>
                                    <m:t>𝑦</m:t>
                                  </m:r>
                                </m:e>
                                <m:sub>
                                  <m:sSub>
                                    <m:sSubPr>
                                      <m:ctrlPr>
                                        <a:rPr lang="en-NL" sz="1200" i="1">
                                          <a:latin typeface="Cambria Math" panose="02040503050406030204" pitchFamily="18" charset="0"/>
                                        </a:rPr>
                                      </m:ctrlPr>
                                    </m:sSubPr>
                                    <m:e>
                                      <m:r>
                                        <a:rPr lang="en-US" sz="1200" b="0" i="1" smtClean="0">
                                          <a:latin typeface="Cambria Math" panose="02040503050406030204" pitchFamily="18" charset="0"/>
                                        </a:rPr>
                                        <m:t>𝑁</m:t>
                                      </m:r>
                                      <m:r>
                                        <a:rPr lang="en-US" sz="1200" i="1">
                                          <a:latin typeface="Cambria Math" panose="02040503050406030204" pitchFamily="18" charset="0"/>
                                        </a:rPr>
                                        <m:t>𝐻</m:t>
                                      </m:r>
                                    </m:e>
                                    <m:sub>
                                      <m:r>
                                        <a:rPr lang="en-US" sz="1200" b="0" i="1" smtClean="0">
                                          <a:latin typeface="Cambria Math" panose="02040503050406030204" pitchFamily="18" charset="0"/>
                                        </a:rPr>
                                        <m:t>3</m:t>
                                      </m:r>
                                    </m:sub>
                                  </m:sSub>
                                </m:sub>
                                <m:sup>
                                  <m:r>
                                    <a:rPr lang="en-US" sz="1200" b="0" i="1" smtClean="0">
                                      <a:latin typeface="Cambria Math" panose="02040503050406030204" pitchFamily="18" charset="0"/>
                                    </a:rPr>
                                    <m:t>𝑓𝑒𝑒𝑑</m:t>
                                  </m:r>
                                </m:sup>
                              </m:sSubSup>
                            </m:num>
                            <m:den>
                              <m:sSubSup>
                                <m:sSubSupPr>
                                  <m:ctrlPr>
                                    <a:rPr lang="en-US" sz="1200" i="1">
                                      <a:latin typeface="Cambria Math" panose="02040503050406030204" pitchFamily="18" charset="0"/>
                                    </a:rPr>
                                  </m:ctrlPr>
                                </m:sSubSupPr>
                                <m:e>
                                  <m:r>
                                    <a:rPr lang="en-US" sz="1200" i="1">
                                      <a:latin typeface="Cambria Math" panose="02040503050406030204" pitchFamily="18" charset="0"/>
                                    </a:rPr>
                                    <m:t>𝑦</m:t>
                                  </m:r>
                                </m:e>
                                <m:sub>
                                  <m:sSub>
                                    <m:sSubPr>
                                      <m:ctrlPr>
                                        <a:rPr lang="en-NL" sz="1200" i="1">
                                          <a:latin typeface="Cambria Math" panose="02040503050406030204" pitchFamily="18" charset="0"/>
                                        </a:rPr>
                                      </m:ctrlPr>
                                    </m:sSubPr>
                                    <m:e>
                                      <m:r>
                                        <a:rPr lang="en-US" sz="1200" b="0" i="1" smtClean="0">
                                          <a:latin typeface="Cambria Math" panose="02040503050406030204" pitchFamily="18" charset="0"/>
                                        </a:rPr>
                                        <m:t>𝐻</m:t>
                                      </m:r>
                                    </m:e>
                                    <m:sub>
                                      <m:r>
                                        <a:rPr lang="en-US" sz="1200" i="1">
                                          <a:latin typeface="Cambria Math" panose="02040503050406030204" pitchFamily="18" charset="0"/>
                                        </a:rPr>
                                        <m:t>2</m:t>
                                      </m:r>
                                    </m:sub>
                                  </m:sSub>
                                </m:sub>
                                <m:sup>
                                  <m:r>
                                    <a:rPr lang="en-US" sz="1200" i="1">
                                      <a:latin typeface="Cambria Math" panose="02040503050406030204" pitchFamily="18" charset="0"/>
                                    </a:rPr>
                                    <m:t>𝑓𝑒𝑒𝑑</m:t>
                                  </m:r>
                                </m:sup>
                              </m:sSubSup>
                            </m:den>
                          </m:f>
                        </m:num>
                        <m:den>
                          <m:f>
                            <m:fPr>
                              <m:ctrlPr>
                                <a:rPr lang="en-US" sz="1200" i="1" smtClean="0">
                                  <a:latin typeface="Cambria Math" panose="02040503050406030204" pitchFamily="18" charset="0"/>
                                </a:rPr>
                              </m:ctrlPr>
                            </m:fPr>
                            <m:num>
                              <m:sSubSup>
                                <m:sSubSupPr>
                                  <m:ctrlPr>
                                    <a:rPr lang="en-US" sz="1200" i="1">
                                      <a:latin typeface="Cambria Math" panose="02040503050406030204" pitchFamily="18" charset="0"/>
                                    </a:rPr>
                                  </m:ctrlPr>
                                </m:sSubSupPr>
                                <m:e>
                                  <m:r>
                                    <a:rPr lang="en-US" sz="1200" i="1">
                                      <a:latin typeface="Cambria Math" panose="02040503050406030204" pitchFamily="18" charset="0"/>
                                    </a:rPr>
                                    <m:t>𝑦</m:t>
                                  </m:r>
                                </m:e>
                                <m:sub>
                                  <m:sSub>
                                    <m:sSubPr>
                                      <m:ctrlPr>
                                        <a:rPr lang="en-NL" sz="1200" i="1">
                                          <a:latin typeface="Cambria Math" panose="02040503050406030204" pitchFamily="18" charset="0"/>
                                        </a:rPr>
                                      </m:ctrlPr>
                                    </m:sSubPr>
                                    <m:e>
                                      <m:r>
                                        <a:rPr lang="en-US" sz="1200" i="1">
                                          <a:latin typeface="Cambria Math" panose="02040503050406030204" pitchFamily="18" charset="0"/>
                                        </a:rPr>
                                        <m:t>𝑁𝐻</m:t>
                                      </m:r>
                                    </m:e>
                                    <m:sub>
                                      <m:r>
                                        <a:rPr lang="en-US" sz="1200" i="1">
                                          <a:latin typeface="Cambria Math" panose="02040503050406030204" pitchFamily="18" charset="0"/>
                                        </a:rPr>
                                        <m:t>3</m:t>
                                      </m:r>
                                    </m:sub>
                                  </m:sSub>
                                </m:sub>
                                <m:sup>
                                  <m:r>
                                    <a:rPr lang="en-US" sz="1200" i="1">
                                      <a:latin typeface="Cambria Math" panose="02040503050406030204" pitchFamily="18" charset="0"/>
                                    </a:rPr>
                                    <m:t>𝑃</m:t>
                                  </m:r>
                                </m:sup>
                              </m:sSubSup>
                            </m:num>
                            <m:den>
                              <m:sSubSup>
                                <m:sSubSupPr>
                                  <m:ctrlPr>
                                    <a:rPr lang="en-US" sz="1200" i="1">
                                      <a:latin typeface="Cambria Math" panose="02040503050406030204" pitchFamily="18" charset="0"/>
                                    </a:rPr>
                                  </m:ctrlPr>
                                </m:sSubSupPr>
                                <m:e>
                                  <m:r>
                                    <a:rPr lang="en-US" sz="1200" i="1">
                                      <a:latin typeface="Cambria Math" panose="02040503050406030204" pitchFamily="18" charset="0"/>
                                    </a:rPr>
                                    <m:t>𝑦</m:t>
                                  </m:r>
                                </m:e>
                                <m:sub>
                                  <m:sSub>
                                    <m:sSubPr>
                                      <m:ctrlPr>
                                        <a:rPr lang="en-NL" sz="1200" i="1">
                                          <a:latin typeface="Cambria Math" panose="02040503050406030204" pitchFamily="18" charset="0"/>
                                        </a:rPr>
                                      </m:ctrlPr>
                                    </m:sSubPr>
                                    <m:e>
                                      <m:r>
                                        <a:rPr lang="en-US" sz="1200" b="0" i="1" smtClean="0">
                                          <a:latin typeface="Cambria Math" panose="02040503050406030204" pitchFamily="18" charset="0"/>
                                        </a:rPr>
                                        <m:t>𝐻</m:t>
                                      </m:r>
                                    </m:e>
                                    <m:sub>
                                      <m:r>
                                        <a:rPr lang="en-US" sz="1200" b="0" i="1" smtClean="0">
                                          <a:latin typeface="Cambria Math" panose="02040503050406030204" pitchFamily="18" charset="0"/>
                                        </a:rPr>
                                        <m:t>2</m:t>
                                      </m:r>
                                    </m:sub>
                                  </m:sSub>
                                </m:sub>
                                <m:sup>
                                  <m:r>
                                    <a:rPr lang="en-US" sz="1200" i="1">
                                      <a:latin typeface="Cambria Math" panose="02040503050406030204" pitchFamily="18" charset="0"/>
                                    </a:rPr>
                                    <m:t>𝑃</m:t>
                                  </m:r>
                                </m:sup>
                              </m:sSubSup>
                            </m:den>
                          </m:f>
                        </m:den>
                      </m:f>
                    </m:oMath>
                  </m:oMathPara>
                </a14:m>
                <a:endParaRPr lang="en-NL" sz="1200" dirty="0"/>
              </a:p>
            </p:txBody>
          </p:sp>
        </mc:Choice>
        <mc:Fallback>
          <p:sp>
            <p:nvSpPr>
              <p:cNvPr id="23" name="TextBox 22">
                <a:extLst>
                  <a:ext uri="{FF2B5EF4-FFF2-40B4-BE49-F238E27FC236}">
                    <a16:creationId xmlns:a16="http://schemas.microsoft.com/office/drawing/2014/main" id="{01B1E6DB-78C8-1E3B-3644-9A6142C191FC}"/>
                  </a:ext>
                </a:extLst>
              </p:cNvPr>
              <p:cNvSpPr txBox="1">
                <a:spLocks noRot="1" noChangeAspect="1" noMove="1" noResize="1" noEditPoints="1" noAdjustHandles="1" noChangeArrowheads="1" noChangeShapeType="1" noTextEdit="1"/>
              </p:cNvSpPr>
              <p:nvPr/>
            </p:nvSpPr>
            <p:spPr>
              <a:xfrm>
                <a:off x="7321988" y="3281471"/>
                <a:ext cx="959814" cy="981038"/>
              </a:xfrm>
              <a:prstGeom prst="rect">
                <a:avLst/>
              </a:prstGeom>
              <a:blipFill>
                <a:blip r:embed="rId13"/>
                <a:stretch>
                  <a:fillRect/>
                </a:stretch>
              </a:blipFill>
            </p:spPr>
            <p:txBody>
              <a:bodyPr/>
              <a:lstStyle/>
              <a:p>
                <a:r>
                  <a:rPr lang="en-NL">
                    <a:noFill/>
                  </a:rPr>
                  <a:t> </a:t>
                </a:r>
              </a:p>
            </p:txBody>
          </p:sp>
        </mc:Fallback>
      </mc:AlternateContent>
      <p:sp>
        <p:nvSpPr>
          <p:cNvPr id="24" name="TextBox 23">
            <a:extLst>
              <a:ext uri="{FF2B5EF4-FFF2-40B4-BE49-F238E27FC236}">
                <a16:creationId xmlns:a16="http://schemas.microsoft.com/office/drawing/2014/main" id="{D7AA806B-4971-C98F-2777-3F296FE12DBC}"/>
              </a:ext>
            </a:extLst>
          </p:cNvPr>
          <p:cNvSpPr txBox="1"/>
          <p:nvPr/>
        </p:nvSpPr>
        <p:spPr>
          <a:xfrm>
            <a:off x="5339395" y="2923119"/>
            <a:ext cx="1359189"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US" sz="1400" u="sng" dirty="0">
                <a:ln w="0"/>
                <a:solidFill>
                  <a:schemeClr val="accent1"/>
                </a:solidFill>
                <a:effectLst>
                  <a:outerShdw blurRad="38100" dist="25400" dir="5400000" algn="ctr" rotWithShape="0">
                    <a:srgbClr val="6E747A">
                      <a:alpha val="43000"/>
                    </a:srgbClr>
                  </a:outerShdw>
                </a:effectLst>
                <a:latin typeface="Yu Mincho" panose="02020400000000000000" pitchFamily="18" charset="-128"/>
                <a:ea typeface="Yu Mincho" panose="02020400000000000000" pitchFamily="18" charset="-128"/>
              </a:rPr>
              <a:t>Single gas test</a:t>
            </a:r>
            <a:endParaRPr lang="en-NL" sz="1400" u="sng" dirty="0">
              <a:ln w="0"/>
              <a:solidFill>
                <a:schemeClr val="accent1"/>
              </a:solidFill>
              <a:effectLst>
                <a:outerShdw blurRad="38100" dist="25400" dir="5400000" algn="ctr" rotWithShape="0">
                  <a:srgbClr val="6E747A">
                    <a:alpha val="43000"/>
                  </a:srgbClr>
                </a:outerShdw>
              </a:effectLst>
              <a:latin typeface="Yu Mincho" panose="02020400000000000000" pitchFamily="18" charset="-128"/>
              <a:ea typeface="Yu Mincho" panose="02020400000000000000" pitchFamily="18" charset="-128"/>
            </a:endParaRPr>
          </a:p>
        </p:txBody>
      </p:sp>
      <p:sp>
        <p:nvSpPr>
          <p:cNvPr id="25" name="TextBox 24">
            <a:extLst>
              <a:ext uri="{FF2B5EF4-FFF2-40B4-BE49-F238E27FC236}">
                <a16:creationId xmlns:a16="http://schemas.microsoft.com/office/drawing/2014/main" id="{87CFE123-58E7-94D7-363A-7F2FE8D891BC}"/>
              </a:ext>
            </a:extLst>
          </p:cNvPr>
          <p:cNvSpPr txBox="1"/>
          <p:nvPr/>
        </p:nvSpPr>
        <p:spPr>
          <a:xfrm>
            <a:off x="7177307" y="2930002"/>
            <a:ext cx="1359189" cy="300082"/>
          </a:xfrm>
          <a:prstGeom prst="rect">
            <a:avLst/>
          </a:prstGeom>
          <a:noFill/>
        </p:spPr>
        <p:txBody>
          <a:bodyPr wrap="square" rtlCol="0">
            <a:spAutoFit/>
          </a:bodyPr>
          <a:lstStyle/>
          <a:p>
            <a:r>
              <a:rPr lang="en-US" u="sng" dirty="0">
                <a:ln w="0"/>
                <a:solidFill>
                  <a:schemeClr val="accent1"/>
                </a:solidFill>
                <a:effectLst>
                  <a:outerShdw blurRad="38100" dist="25400" dir="5400000" algn="ctr" rotWithShape="0">
                    <a:srgbClr val="6E747A">
                      <a:alpha val="43000"/>
                    </a:srgbClr>
                  </a:outerShdw>
                </a:effectLst>
                <a:latin typeface="Yu Mincho" panose="02020400000000000000" pitchFamily="18" charset="-128"/>
                <a:ea typeface="Yu Mincho" panose="02020400000000000000" pitchFamily="18" charset="-128"/>
              </a:rPr>
              <a:t>Mixed gas test</a:t>
            </a:r>
            <a:endParaRPr lang="en-NL" u="sng" dirty="0">
              <a:ln w="0"/>
              <a:solidFill>
                <a:schemeClr val="accent1"/>
              </a:solidFill>
              <a:effectLst>
                <a:outerShdw blurRad="38100" dist="25400" dir="5400000" algn="ctr" rotWithShape="0">
                  <a:srgbClr val="6E747A">
                    <a:alpha val="43000"/>
                  </a:srgbClr>
                </a:outerShdw>
              </a:effectLst>
              <a:latin typeface="Yu Mincho" panose="02020400000000000000" pitchFamily="18" charset="-128"/>
              <a:ea typeface="Yu Mincho" panose="02020400000000000000" pitchFamily="18" charset="-128"/>
            </a:endParaRPr>
          </a:p>
        </p:txBody>
      </p:sp>
      <p:pic>
        <p:nvPicPr>
          <p:cNvPr id="35" name="Picture 34" descr="A diagram of a machine&#10;&#10;Description automatically generated">
            <a:extLst>
              <a:ext uri="{FF2B5EF4-FFF2-40B4-BE49-F238E27FC236}">
                <a16:creationId xmlns:a16="http://schemas.microsoft.com/office/drawing/2014/main" id="{2CB77A9A-F639-905E-4014-B7490E0A0958}"/>
              </a:ext>
            </a:extLst>
          </p:cNvPr>
          <p:cNvPicPr>
            <a:picLocks noChangeAspect="1"/>
          </p:cNvPicPr>
          <p:nvPr/>
        </p:nvPicPr>
        <p:blipFill>
          <a:blip r:embed="rId14" cstate="print">
            <a:alphaModFix amt="50000"/>
            <a:extLst>
              <a:ext uri="{28A0092B-C50C-407E-A947-70E740481C1C}">
                <a14:useLocalDpi xmlns:a14="http://schemas.microsoft.com/office/drawing/2010/main" val="0"/>
              </a:ext>
            </a:extLst>
          </a:blip>
          <a:stretch>
            <a:fillRect/>
          </a:stretch>
        </p:blipFill>
        <p:spPr>
          <a:xfrm>
            <a:off x="1037954" y="2432862"/>
            <a:ext cx="3355717" cy="2372442"/>
          </a:xfrm>
          <a:prstGeom prst="rect">
            <a:avLst/>
          </a:prstGeom>
        </p:spPr>
      </p:pic>
      <p:pic>
        <p:nvPicPr>
          <p:cNvPr id="37" name="Picture 36" descr="A diagram of a machine&#10;&#10;Description automatically generated">
            <a:extLst>
              <a:ext uri="{FF2B5EF4-FFF2-40B4-BE49-F238E27FC236}">
                <a16:creationId xmlns:a16="http://schemas.microsoft.com/office/drawing/2014/main" id="{0150674B-39DB-CCA4-476B-36A190940E4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5193" t="24246" r="48687" b="38877"/>
          <a:stretch/>
        </p:blipFill>
        <p:spPr>
          <a:xfrm>
            <a:off x="2227093" y="2956332"/>
            <a:ext cx="547422" cy="885339"/>
          </a:xfrm>
          <a:prstGeom prst="rect">
            <a:avLst/>
          </a:prstGeom>
        </p:spPr>
      </p:pic>
      <p:sp>
        <p:nvSpPr>
          <p:cNvPr id="39" name="Arrow: Down 38">
            <a:extLst>
              <a:ext uri="{FF2B5EF4-FFF2-40B4-BE49-F238E27FC236}">
                <a16:creationId xmlns:a16="http://schemas.microsoft.com/office/drawing/2014/main" id="{61BD7327-9963-5EBB-0729-4F492290BDFA}"/>
              </a:ext>
            </a:extLst>
          </p:cNvPr>
          <p:cNvSpPr/>
          <p:nvPr/>
        </p:nvSpPr>
        <p:spPr>
          <a:xfrm rot="1554321">
            <a:off x="6154823" y="2722907"/>
            <a:ext cx="115799" cy="259291"/>
          </a:xfrm>
          <a:prstGeom prst="downArrow">
            <a:avLst/>
          </a:prstGeom>
          <a:solidFill>
            <a:srgbClr val="E1E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1" name="Arrow: Down 40">
            <a:extLst>
              <a:ext uri="{FF2B5EF4-FFF2-40B4-BE49-F238E27FC236}">
                <a16:creationId xmlns:a16="http://schemas.microsoft.com/office/drawing/2014/main" id="{16B0F69A-7FEB-3B7A-FE90-29C705F9C38E}"/>
              </a:ext>
            </a:extLst>
          </p:cNvPr>
          <p:cNvSpPr/>
          <p:nvPr/>
        </p:nvSpPr>
        <p:spPr>
          <a:xfrm rot="20045679" flipH="1">
            <a:off x="7728256" y="2722908"/>
            <a:ext cx="115799" cy="259291"/>
          </a:xfrm>
          <a:prstGeom prst="downArrow">
            <a:avLst/>
          </a:prstGeom>
          <a:solidFill>
            <a:srgbClr val="E1E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2345699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8</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225563"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Experimental methods</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4" name="Arrow: Down 13">
            <a:extLst>
              <a:ext uri="{FF2B5EF4-FFF2-40B4-BE49-F238E27FC236}">
                <a16:creationId xmlns:a16="http://schemas.microsoft.com/office/drawing/2014/main" id="{AC1748B2-381B-727B-5841-D4B6D4FA340D}"/>
              </a:ext>
            </a:extLst>
          </p:cNvPr>
          <p:cNvSpPr/>
          <p:nvPr/>
        </p:nvSpPr>
        <p:spPr>
          <a:xfrm>
            <a:off x="4286464" y="2099945"/>
            <a:ext cx="194153" cy="303437"/>
          </a:xfrm>
          <a:prstGeom prst="downArrow">
            <a:avLst/>
          </a:prstGeom>
          <a:solidFill>
            <a:srgbClr val="E1E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6" name="Picture 15" descr="Diagram of a machine with a diagram&#10;&#10;Description automatically generated with medium confidence">
            <a:extLst>
              <a:ext uri="{FF2B5EF4-FFF2-40B4-BE49-F238E27FC236}">
                <a16:creationId xmlns:a16="http://schemas.microsoft.com/office/drawing/2014/main" id="{44D7F175-EA7E-BE33-2E58-D13712CF89A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43576" y="2571749"/>
            <a:ext cx="4096107" cy="1842923"/>
          </a:xfrm>
          <a:prstGeom prst="rect">
            <a:avLst/>
          </a:prstGeom>
        </p:spPr>
      </p:pic>
      <p:sp>
        <p:nvSpPr>
          <p:cNvPr id="23" name="TextBox 22">
            <a:extLst>
              <a:ext uri="{FF2B5EF4-FFF2-40B4-BE49-F238E27FC236}">
                <a16:creationId xmlns:a16="http://schemas.microsoft.com/office/drawing/2014/main" id="{F1A94BA2-91A7-5D5B-1AD5-A735C2CF9077}"/>
              </a:ext>
            </a:extLst>
          </p:cNvPr>
          <p:cNvSpPr txBox="1"/>
          <p:nvPr/>
        </p:nvSpPr>
        <p:spPr>
          <a:xfrm>
            <a:off x="655320" y="4487690"/>
            <a:ext cx="8426568" cy="200055"/>
          </a:xfrm>
          <a:prstGeom prst="rect">
            <a:avLst/>
          </a:prstGeom>
          <a:noFill/>
        </p:spPr>
        <p:txBody>
          <a:bodyPr wrap="square" rtlCol="0">
            <a:spAutoFit/>
          </a:bodyPr>
          <a:lstStyle/>
          <a:p>
            <a:pPr algn="l"/>
            <a:r>
              <a:rPr lang="en-US" sz="700" b="0" i="0" u="none" strike="noStrike" baseline="0" dirty="0">
                <a:solidFill>
                  <a:srgbClr val="000000"/>
                </a:solidFill>
                <a:latin typeface="Yu Mincho" panose="02020400000000000000" pitchFamily="18" charset="-128"/>
                <a:ea typeface="Yu Mincho" panose="02020400000000000000" pitchFamily="18" charset="-128"/>
              </a:rPr>
              <a:t>*A. Rahimalimamaghani et al.</a:t>
            </a:r>
            <a:r>
              <a:rPr lang="it-IT" sz="700" b="0" i="0" u="none" strike="noStrike" baseline="0" dirty="0">
                <a:solidFill>
                  <a:srgbClr val="000000"/>
                </a:solidFill>
                <a:latin typeface="Yu Mincho" panose="02020400000000000000" pitchFamily="18" charset="-128"/>
                <a:ea typeface="Yu Mincho" panose="02020400000000000000" pitchFamily="18" charset="-128"/>
              </a:rPr>
              <a:t>, ‘’</a:t>
            </a:r>
            <a:r>
              <a:rPr lang="en-US" sz="700" b="0" i="0" u="none" strike="noStrike" baseline="0" dirty="0">
                <a:solidFill>
                  <a:srgbClr val="000000"/>
                </a:solidFill>
                <a:latin typeface="Yu Mincho" panose="02020400000000000000" pitchFamily="18" charset="-128"/>
                <a:ea typeface="Yu Mincho" panose="02020400000000000000" pitchFamily="18" charset="-128"/>
              </a:rPr>
              <a:t> Effect of </a:t>
            </a:r>
            <a:r>
              <a:rPr lang="en-US" sz="700" b="0" i="0" u="none" strike="noStrike" baseline="0" dirty="0" err="1">
                <a:solidFill>
                  <a:srgbClr val="000000"/>
                </a:solidFill>
                <a:latin typeface="Yu Mincho" panose="02020400000000000000" pitchFamily="18" charset="-128"/>
                <a:ea typeface="Yu Mincho" panose="02020400000000000000" pitchFamily="18" charset="-128"/>
              </a:rPr>
              <a:t>aluminium</a:t>
            </a:r>
            <a:r>
              <a:rPr lang="en-US" sz="700" b="0" i="0" u="none" strike="noStrike" baseline="0" dirty="0">
                <a:solidFill>
                  <a:srgbClr val="000000"/>
                </a:solidFill>
                <a:latin typeface="Yu Mincho" panose="02020400000000000000" pitchFamily="18" charset="-128"/>
                <a:ea typeface="Yu Mincho" panose="02020400000000000000" pitchFamily="18" charset="-128"/>
              </a:rPr>
              <a:t> acetyl acetonate on the hydrogen and nitrogen permeation of carbon molecular sieves membranes’’, </a:t>
            </a:r>
            <a:r>
              <a:rPr lang="en-US" sz="700" b="0" i="0" u="none" strike="noStrike" baseline="0" dirty="0" err="1">
                <a:solidFill>
                  <a:srgbClr val="000000"/>
                </a:solidFill>
                <a:latin typeface="Yu Mincho" panose="02020400000000000000" pitchFamily="18" charset="-128"/>
                <a:ea typeface="Yu Mincho" panose="02020400000000000000" pitchFamily="18" charset="-128"/>
              </a:rPr>
              <a:t>In.J</a:t>
            </a:r>
            <a:r>
              <a:rPr lang="en-US" sz="700" b="0" i="0" u="none" strike="noStrike" baseline="0" dirty="0">
                <a:solidFill>
                  <a:srgbClr val="000000"/>
                </a:solidFill>
                <a:latin typeface="Yu Mincho" panose="02020400000000000000" pitchFamily="18" charset="-128"/>
                <a:ea typeface="Yu Mincho" panose="02020400000000000000" pitchFamily="18" charset="-128"/>
              </a:rPr>
              <a:t> of Hydrogen Energy (2022)</a:t>
            </a:r>
            <a:endParaRPr lang="en-NL" sz="500" dirty="0">
              <a:latin typeface="Yu Mincho" panose="02020400000000000000" pitchFamily="18" charset="-128"/>
              <a:ea typeface="Yu Mincho" panose="02020400000000000000" pitchFamily="18" charset="-128"/>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66DADAE5-D9CA-B2EF-BFE3-8D645D06840D}"/>
                  </a:ext>
                </a:extLst>
              </p:cNvPr>
              <p:cNvSpPr txBox="1"/>
              <p:nvPr/>
            </p:nvSpPr>
            <p:spPr>
              <a:xfrm>
                <a:off x="5400955" y="2949634"/>
                <a:ext cx="1505091" cy="41498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𝑅𝑇𝑙𝑛</m:t>
                      </m:r>
                      <m:d>
                        <m:dPr>
                          <m:ctrlPr>
                            <a:rPr lang="en-US" sz="1200" b="0" i="1" smtClean="0">
                              <a:latin typeface="Cambria Math" panose="02040503050406030204" pitchFamily="18" charset="0"/>
                            </a:rPr>
                          </m:ctrlPr>
                        </m:dPr>
                        <m:e>
                          <m:f>
                            <m:fPr>
                              <m:ctrlPr>
                                <a:rPr lang="en-US" sz="1200" b="0" i="1" smtClean="0">
                                  <a:latin typeface="Cambria Math" panose="02040503050406030204" pitchFamily="18" charset="0"/>
                                </a:rPr>
                              </m:ctrlPr>
                            </m:fPr>
                            <m:num>
                              <m:r>
                                <a:rPr lang="en-US" sz="1200" b="0" i="1" smtClean="0">
                                  <a:latin typeface="Cambria Math" panose="02040503050406030204" pitchFamily="18" charset="0"/>
                                </a:rPr>
                                <m:t>𝑃</m:t>
                              </m:r>
                            </m:num>
                            <m:den>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𝑃</m:t>
                                  </m:r>
                                </m:e>
                                <m:sub>
                                  <m:r>
                                    <a:rPr lang="en-US" sz="1200" b="0" i="1" smtClean="0">
                                      <a:latin typeface="Cambria Math" panose="02040503050406030204" pitchFamily="18" charset="0"/>
                                    </a:rPr>
                                    <m:t>𝑆</m:t>
                                  </m:r>
                                </m:sub>
                              </m:sSub>
                            </m:den>
                          </m:f>
                        </m:e>
                      </m:d>
                      <m:r>
                        <a:rPr lang="en-US" sz="1200" b="0" i="1" smtClean="0">
                          <a:latin typeface="Cambria Math" panose="02040503050406030204" pitchFamily="18" charset="0"/>
                        </a:rPr>
                        <m:t>=2</m:t>
                      </m:r>
                      <m:r>
                        <a:rPr lang="en-US" sz="1200" b="0" i="1" smtClean="0">
                          <a:latin typeface="Cambria Math" panose="02040503050406030204" pitchFamily="18" charset="0"/>
                        </a:rPr>
                        <m:t>𝜐</m:t>
                      </m:r>
                      <m:f>
                        <m:fPr>
                          <m:ctrlPr>
                            <a:rPr lang="en-US" sz="1200" b="0" i="1" smtClean="0">
                              <a:latin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𝜎</m:t>
                          </m:r>
                          <m:r>
                            <a:rPr lang="en-US" sz="1200" b="0" i="1" smtClean="0">
                              <a:latin typeface="Cambria Math" panose="02040503050406030204" pitchFamily="18" charset="0"/>
                            </a:rPr>
                            <m:t>𝑐𝑜𝑠</m:t>
                          </m:r>
                          <m:r>
                            <a:rPr lang="en-US" sz="1200" b="0" i="1" smtClean="0">
                              <a:latin typeface="Cambria Math" panose="02040503050406030204" pitchFamily="18" charset="0"/>
                              <a:ea typeface="Cambria Math" panose="02040503050406030204" pitchFamily="18" charset="0"/>
                            </a:rPr>
                            <m:t>𝜃</m:t>
                          </m:r>
                        </m:num>
                        <m:den>
                          <m:sSub>
                            <m:sSubPr>
                              <m:ctrlPr>
                                <a:rPr lang="en-US" sz="1200" i="1">
                                  <a:latin typeface="Cambria Math" panose="02040503050406030204" pitchFamily="18" charset="0"/>
                                </a:rPr>
                              </m:ctrlPr>
                            </m:sSubPr>
                            <m:e>
                              <m:r>
                                <a:rPr lang="en-US" sz="1200" i="1">
                                  <a:latin typeface="Cambria Math" panose="02040503050406030204" pitchFamily="18" charset="0"/>
                                </a:rPr>
                                <m:t>𝑟</m:t>
                              </m:r>
                            </m:e>
                            <m:sub>
                              <m:r>
                                <a:rPr lang="en-US" sz="1200" i="1">
                                  <a:latin typeface="Cambria Math" panose="02040503050406030204" pitchFamily="18" charset="0"/>
                                </a:rPr>
                                <m:t>𝑃</m:t>
                              </m:r>
                            </m:sub>
                          </m:sSub>
                        </m:den>
                      </m:f>
                    </m:oMath>
                  </m:oMathPara>
                </a14:m>
                <a:endParaRPr lang="en-NL" sz="1200" dirty="0"/>
              </a:p>
            </p:txBody>
          </p:sp>
        </mc:Choice>
        <mc:Fallback>
          <p:sp>
            <p:nvSpPr>
              <p:cNvPr id="24" name="TextBox 23">
                <a:extLst>
                  <a:ext uri="{FF2B5EF4-FFF2-40B4-BE49-F238E27FC236}">
                    <a16:creationId xmlns:a16="http://schemas.microsoft.com/office/drawing/2014/main" id="{66DADAE5-D9CA-B2EF-BFE3-8D645D06840D}"/>
                  </a:ext>
                </a:extLst>
              </p:cNvPr>
              <p:cNvSpPr txBox="1">
                <a:spLocks noRot="1" noChangeAspect="1" noMove="1" noResize="1" noEditPoints="1" noAdjustHandles="1" noChangeArrowheads="1" noChangeShapeType="1" noTextEdit="1"/>
              </p:cNvSpPr>
              <p:nvPr/>
            </p:nvSpPr>
            <p:spPr>
              <a:xfrm>
                <a:off x="5400955" y="2949634"/>
                <a:ext cx="1505091" cy="414985"/>
              </a:xfrm>
              <a:prstGeom prst="rect">
                <a:avLst/>
              </a:prstGeom>
              <a:blipFill>
                <a:blip r:embed="rId6"/>
                <a:stretch>
                  <a:fillRect l="-2429" r="-2024" b="-4412"/>
                </a:stretch>
              </a:blipFill>
            </p:spPr>
            <p:txBody>
              <a:bodyPr/>
              <a:lstStyle/>
              <a:p>
                <a:r>
                  <a:rPr lang="en-NL">
                    <a:noFill/>
                  </a:rPr>
                  <a:t> </a:t>
                </a:r>
              </a:p>
            </p:txBody>
          </p:sp>
        </mc:Fallback>
      </mc:AlternateContent>
      <p:sp>
        <p:nvSpPr>
          <p:cNvPr id="25" name="TextBox 24">
            <a:extLst>
              <a:ext uri="{FF2B5EF4-FFF2-40B4-BE49-F238E27FC236}">
                <a16:creationId xmlns:a16="http://schemas.microsoft.com/office/drawing/2014/main" id="{E0F22A12-57E3-156E-68D5-DC203FD71D27}"/>
              </a:ext>
            </a:extLst>
          </p:cNvPr>
          <p:cNvSpPr txBox="1"/>
          <p:nvPr/>
        </p:nvSpPr>
        <p:spPr>
          <a:xfrm>
            <a:off x="5323562" y="2571750"/>
            <a:ext cx="1603324" cy="338554"/>
          </a:xfrm>
          <a:prstGeom prst="rect">
            <a:avLst/>
          </a:prstGeom>
          <a:noFill/>
        </p:spPr>
        <p:txBody>
          <a:bodyPr wrap="none" rtlCol="0">
            <a:spAutoFit/>
          </a:bodyPr>
          <a:lstStyle/>
          <a:p>
            <a:r>
              <a:rPr lang="en-US" sz="1600" b="1" u="sng" dirty="0">
                <a:solidFill>
                  <a:srgbClr val="2E25DB"/>
                </a:solidFill>
                <a:latin typeface="Yu Mincho" panose="02020400000000000000" pitchFamily="18" charset="-128"/>
                <a:ea typeface="Yu Mincho" panose="02020400000000000000" pitchFamily="18" charset="-128"/>
              </a:rPr>
              <a:t>Kelvin equation</a:t>
            </a:r>
            <a:endParaRPr lang="en-NL" sz="1600" b="1" u="sng" dirty="0">
              <a:solidFill>
                <a:srgbClr val="2E25DB"/>
              </a:solidFill>
              <a:latin typeface="Yu Mincho" panose="02020400000000000000" pitchFamily="18" charset="-128"/>
              <a:ea typeface="Yu Mincho" panose="02020400000000000000" pitchFamily="18" charset="-128"/>
            </a:endParaRPr>
          </a:p>
        </p:txBody>
      </p:sp>
      <p:cxnSp>
        <p:nvCxnSpPr>
          <p:cNvPr id="27" name="Straight Connector 26">
            <a:extLst>
              <a:ext uri="{FF2B5EF4-FFF2-40B4-BE49-F238E27FC236}">
                <a16:creationId xmlns:a16="http://schemas.microsoft.com/office/drawing/2014/main" id="{06916500-7335-0254-43C0-99721B1539B2}"/>
              </a:ext>
            </a:extLst>
          </p:cNvPr>
          <p:cNvCxnSpPr/>
          <p:nvPr/>
        </p:nvCxnSpPr>
        <p:spPr>
          <a:xfrm>
            <a:off x="7262302" y="2741027"/>
            <a:ext cx="0" cy="8476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F216BD3-CBF3-0BAC-D478-47EBC9B68B42}"/>
              </a:ext>
            </a:extLst>
          </p:cNvPr>
          <p:cNvCxnSpPr/>
          <p:nvPr/>
        </p:nvCxnSpPr>
        <p:spPr>
          <a:xfrm>
            <a:off x="7865639" y="2741027"/>
            <a:ext cx="0" cy="847680"/>
          </a:xfrm>
          <a:prstGeom prst="line">
            <a:avLst/>
          </a:prstGeom>
        </p:spPr>
        <p:style>
          <a:lnRef idx="2">
            <a:schemeClr val="accent1"/>
          </a:lnRef>
          <a:fillRef idx="0">
            <a:schemeClr val="accent1"/>
          </a:fillRef>
          <a:effectRef idx="1">
            <a:schemeClr val="accent1"/>
          </a:effectRef>
          <a:fontRef idx="minor">
            <a:schemeClr val="tx1"/>
          </a:fontRef>
        </p:style>
      </p:cxnSp>
      <p:sp>
        <p:nvSpPr>
          <p:cNvPr id="33" name="Arc 32">
            <a:extLst>
              <a:ext uri="{FF2B5EF4-FFF2-40B4-BE49-F238E27FC236}">
                <a16:creationId xmlns:a16="http://schemas.microsoft.com/office/drawing/2014/main" id="{9D97CF5B-3384-4980-ADA5-BB7E5B816A77}"/>
              </a:ext>
            </a:extLst>
          </p:cNvPr>
          <p:cNvSpPr/>
          <p:nvPr/>
        </p:nvSpPr>
        <p:spPr>
          <a:xfrm flipV="1">
            <a:off x="7262302" y="2861610"/>
            <a:ext cx="603332" cy="394569"/>
          </a:xfrm>
          <a:prstGeom prst="arc">
            <a:avLst>
              <a:gd name="adj1" fmla="val 10995956"/>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NL"/>
          </a:p>
        </p:txBody>
      </p:sp>
      <p:sp>
        <p:nvSpPr>
          <p:cNvPr id="34" name="TextBox 33">
            <a:extLst>
              <a:ext uri="{FF2B5EF4-FFF2-40B4-BE49-F238E27FC236}">
                <a16:creationId xmlns:a16="http://schemas.microsoft.com/office/drawing/2014/main" id="{D02E85C0-A700-192B-9241-9668C4AC6D68}"/>
              </a:ext>
            </a:extLst>
          </p:cNvPr>
          <p:cNvSpPr txBox="1"/>
          <p:nvPr/>
        </p:nvSpPr>
        <p:spPr>
          <a:xfrm rot="18853151">
            <a:off x="7488959" y="3087839"/>
            <a:ext cx="527709" cy="300082"/>
          </a:xfrm>
          <a:prstGeom prst="rect">
            <a:avLst/>
          </a:prstGeom>
          <a:noFill/>
        </p:spPr>
        <p:txBody>
          <a:bodyPr wrap="none" rtlCol="0">
            <a:spAutoFit/>
          </a:bodyPr>
          <a:lstStyle/>
          <a:p>
            <a:r>
              <a:rPr lang="en-US" b="1" dirty="0"/>
              <a:t>- - - -</a:t>
            </a:r>
            <a:endParaRPr lang="en-NL" b="1" dirty="0"/>
          </a:p>
        </p:txBody>
      </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EABAF68B-80C4-A844-7E0C-D8520F41271B}"/>
                  </a:ext>
                </a:extLst>
              </p:cNvPr>
              <p:cNvSpPr txBox="1"/>
              <p:nvPr/>
            </p:nvSpPr>
            <p:spPr>
              <a:xfrm>
                <a:off x="7631512" y="3210730"/>
                <a:ext cx="24260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𝜃</m:t>
                      </m:r>
                    </m:oMath>
                  </m:oMathPara>
                </a14:m>
                <a:endParaRPr lang="en-NL" dirty="0"/>
              </a:p>
            </p:txBody>
          </p:sp>
        </mc:Choice>
        <mc:Fallback>
          <p:sp>
            <p:nvSpPr>
              <p:cNvPr id="36" name="TextBox 35">
                <a:extLst>
                  <a:ext uri="{FF2B5EF4-FFF2-40B4-BE49-F238E27FC236}">
                    <a16:creationId xmlns:a16="http://schemas.microsoft.com/office/drawing/2014/main" id="{EABAF68B-80C4-A844-7E0C-D8520F41271B}"/>
                  </a:ext>
                </a:extLst>
              </p:cNvPr>
              <p:cNvSpPr txBox="1">
                <a:spLocks noRot="1" noChangeAspect="1" noMove="1" noResize="1" noEditPoints="1" noAdjustHandles="1" noChangeArrowheads="1" noChangeShapeType="1" noTextEdit="1"/>
              </p:cNvSpPr>
              <p:nvPr/>
            </p:nvSpPr>
            <p:spPr>
              <a:xfrm>
                <a:off x="7631512" y="3210730"/>
                <a:ext cx="242602" cy="307777"/>
              </a:xfrm>
              <a:prstGeom prst="rect">
                <a:avLst/>
              </a:prstGeom>
              <a:blipFill>
                <a:blip r:embed="rId7"/>
                <a:stretch>
                  <a:fillRect r="-2500"/>
                </a:stretch>
              </a:blipFill>
            </p:spPr>
            <p:txBody>
              <a:bodyPr/>
              <a:lstStyle/>
              <a:p>
                <a:r>
                  <a:rPr lang="en-NL">
                    <a:noFill/>
                  </a:rPr>
                  <a:t> </a:t>
                </a:r>
              </a:p>
            </p:txBody>
          </p:sp>
        </mc:Fallback>
      </mc:AlternateContent>
      <p:cxnSp>
        <p:nvCxnSpPr>
          <p:cNvPr id="38" name="Straight Arrow Connector 37">
            <a:extLst>
              <a:ext uri="{FF2B5EF4-FFF2-40B4-BE49-F238E27FC236}">
                <a16:creationId xmlns:a16="http://schemas.microsoft.com/office/drawing/2014/main" id="{5819B50B-18E0-ACDC-B441-C93430E92D4B}"/>
              </a:ext>
            </a:extLst>
          </p:cNvPr>
          <p:cNvCxnSpPr/>
          <p:nvPr/>
        </p:nvCxnSpPr>
        <p:spPr>
          <a:xfrm>
            <a:off x="7563968" y="2741027"/>
            <a:ext cx="310146" cy="0"/>
          </a:xfrm>
          <a:prstGeom prst="straightConnector1">
            <a:avLst/>
          </a:prstGeom>
          <a:ln w="9525">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942D7B01-7D9D-6C98-05D8-860CFC7517F9}"/>
                  </a:ext>
                </a:extLst>
              </p:cNvPr>
              <p:cNvSpPr txBox="1"/>
              <p:nvPr/>
            </p:nvSpPr>
            <p:spPr>
              <a:xfrm>
                <a:off x="7555619" y="2452276"/>
                <a:ext cx="33644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𝑃</m:t>
                          </m:r>
                        </m:sub>
                      </m:sSub>
                    </m:oMath>
                  </m:oMathPara>
                </a14:m>
                <a:endParaRPr lang="en-NL" dirty="0"/>
              </a:p>
            </p:txBody>
          </p:sp>
        </mc:Choice>
        <mc:Fallback>
          <p:sp>
            <p:nvSpPr>
              <p:cNvPr id="40" name="TextBox 39">
                <a:extLst>
                  <a:ext uri="{FF2B5EF4-FFF2-40B4-BE49-F238E27FC236}">
                    <a16:creationId xmlns:a16="http://schemas.microsoft.com/office/drawing/2014/main" id="{942D7B01-7D9D-6C98-05D8-860CFC7517F9}"/>
                  </a:ext>
                </a:extLst>
              </p:cNvPr>
              <p:cNvSpPr txBox="1">
                <a:spLocks noRot="1" noChangeAspect="1" noMove="1" noResize="1" noEditPoints="1" noAdjustHandles="1" noChangeArrowheads="1" noChangeShapeType="1" noTextEdit="1"/>
              </p:cNvSpPr>
              <p:nvPr/>
            </p:nvSpPr>
            <p:spPr>
              <a:xfrm>
                <a:off x="7555619" y="2452276"/>
                <a:ext cx="336447" cy="307777"/>
              </a:xfrm>
              <a:prstGeom prst="rect">
                <a:avLst/>
              </a:prstGeom>
              <a:blipFill>
                <a:blip r:embed="rId8"/>
                <a:stretch>
                  <a:fillRect/>
                </a:stretch>
              </a:blipFill>
            </p:spPr>
            <p:txBody>
              <a:bodyPr/>
              <a:lstStyle/>
              <a:p>
                <a:r>
                  <a:rPr lang="en-NL">
                    <a:noFill/>
                  </a:rPr>
                  <a:t> </a:t>
                </a:r>
              </a:p>
            </p:txBody>
          </p:sp>
        </mc:Fallback>
      </mc:AlternateContent>
      <p:sp>
        <p:nvSpPr>
          <p:cNvPr id="41" name="TextBox 40">
            <a:extLst>
              <a:ext uri="{FF2B5EF4-FFF2-40B4-BE49-F238E27FC236}">
                <a16:creationId xmlns:a16="http://schemas.microsoft.com/office/drawing/2014/main" id="{5B565489-EF98-184E-AB96-18FA5740ADD1}"/>
              </a:ext>
            </a:extLst>
          </p:cNvPr>
          <p:cNvSpPr txBox="1"/>
          <p:nvPr/>
        </p:nvSpPr>
        <p:spPr>
          <a:xfrm>
            <a:off x="743673" y="2657015"/>
            <a:ext cx="263214" cy="30008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a:t>
            </a:r>
            <a:endParaRPr lang="en-NL" dirty="0">
              <a:latin typeface="Yu Mincho" panose="02020400000000000000" pitchFamily="18" charset="-128"/>
              <a:ea typeface="Yu Mincho" panose="02020400000000000000" pitchFamily="18" charset="-128"/>
            </a:endParaRPr>
          </a:p>
        </p:txBody>
      </p:sp>
      <p:sp>
        <p:nvSpPr>
          <p:cNvPr id="42" name="Oval 41">
            <a:extLst>
              <a:ext uri="{FF2B5EF4-FFF2-40B4-BE49-F238E27FC236}">
                <a16:creationId xmlns:a16="http://schemas.microsoft.com/office/drawing/2014/main" id="{4B31CB13-0F6C-B0E2-0A44-F1B5EDE63F5F}"/>
              </a:ext>
            </a:extLst>
          </p:cNvPr>
          <p:cNvSpPr/>
          <p:nvPr/>
        </p:nvSpPr>
        <p:spPr>
          <a:xfrm>
            <a:off x="6543485" y="3175522"/>
            <a:ext cx="250516" cy="224530"/>
          </a:xfrm>
          <a:prstGeom prst="ellipse">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aphicFrame>
        <p:nvGraphicFramePr>
          <p:cNvPr id="46" name="Diagram 45">
            <a:extLst>
              <a:ext uri="{FF2B5EF4-FFF2-40B4-BE49-F238E27FC236}">
                <a16:creationId xmlns:a16="http://schemas.microsoft.com/office/drawing/2014/main" id="{41E9A9B5-BCB0-2FE8-4F97-9351037B42C7}"/>
              </a:ext>
            </a:extLst>
          </p:cNvPr>
          <p:cNvGraphicFramePr/>
          <p:nvPr>
            <p:extLst>
              <p:ext uri="{D42A27DB-BD31-4B8C-83A1-F6EECF244321}">
                <p14:modId xmlns:p14="http://schemas.microsoft.com/office/powerpoint/2010/main" val="2645082329"/>
              </p:ext>
            </p:extLst>
          </p:nvPr>
        </p:nvGraphicFramePr>
        <p:xfrm>
          <a:off x="1472283" y="754380"/>
          <a:ext cx="5822516" cy="167848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627264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9</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IX Symposium on Hydrogen, Fuel cells and Advanced Batteries, June 30-July 03, 2024, Milazzo (Italy)</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grpSp>
        <p:nvGrpSpPr>
          <p:cNvPr id="5" name="Group 4">
            <a:extLst>
              <a:ext uri="{FF2B5EF4-FFF2-40B4-BE49-F238E27FC236}">
                <a16:creationId xmlns:a16="http://schemas.microsoft.com/office/drawing/2014/main" id="{6C2072C8-CA97-E694-24EF-1D423779A3E5}"/>
              </a:ext>
            </a:extLst>
          </p:cNvPr>
          <p:cNvGrpSpPr/>
          <p:nvPr/>
        </p:nvGrpSpPr>
        <p:grpSpPr>
          <a:xfrm>
            <a:off x="7677434" y="-122108"/>
            <a:ext cx="1466566" cy="1099924"/>
            <a:chOff x="7677434" y="-122108"/>
            <a:chExt cx="1466566" cy="1099924"/>
          </a:xfrm>
        </p:grpSpPr>
        <p:pic>
          <p:nvPicPr>
            <p:cNvPr id="6" name="Picture 5" descr="A blue and white molecule&#10;&#10;Description automatically generated">
              <a:extLst>
                <a:ext uri="{FF2B5EF4-FFF2-40B4-BE49-F238E27FC236}">
                  <a16:creationId xmlns:a16="http://schemas.microsoft.com/office/drawing/2014/main" id="{65B8AEFF-5434-40CE-44BD-128FE70A164D}"/>
                </a:ext>
              </a:extLst>
            </p:cNvPr>
            <p:cNvPicPr>
              <a:picLocks noChangeAspect="1"/>
            </p:cNvPicPr>
            <p:nvPr/>
          </p:nvPicPr>
          <p:blipFill>
            <a:blip r:embed="rId2" cstate="print">
              <a:alphaModFix amt="35000"/>
              <a:extLst>
                <a:ext uri="{BEBA8EAE-BF5A-486C-A8C5-ECC9F3942E4B}">
                  <a14:imgProps xmlns:a14="http://schemas.microsoft.com/office/drawing/2010/main">
                    <a14:imgLayer r:embed="rId3">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7" name="TextBox 6">
              <a:extLst>
                <a:ext uri="{FF2B5EF4-FFF2-40B4-BE49-F238E27FC236}">
                  <a16:creationId xmlns:a16="http://schemas.microsoft.com/office/drawing/2014/main" id="{2C3A4CC6-2E9A-3F8D-9C54-887ADB4D2A79}"/>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8" name="TextBox 7">
              <a:extLst>
                <a:ext uri="{FF2B5EF4-FFF2-40B4-BE49-F238E27FC236}">
                  <a16:creationId xmlns:a16="http://schemas.microsoft.com/office/drawing/2014/main" id="{2428C028-C3EC-4DE8-852F-5C5586E86B55}"/>
                </a:ext>
              </a:extLst>
            </p:cNvPr>
            <p:cNvSpPr txBox="1"/>
            <p:nvPr/>
          </p:nvSpPr>
          <p:spPr>
            <a:xfrm>
              <a:off x="8792317" y="374314"/>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9" name="TextBox 8">
              <a:extLst>
                <a:ext uri="{FF2B5EF4-FFF2-40B4-BE49-F238E27FC236}">
                  <a16:creationId xmlns:a16="http://schemas.microsoft.com/office/drawing/2014/main" id="{F6454086-889F-4BC1-AE61-B93E0B43E216}"/>
                </a:ext>
              </a:extLst>
            </p:cNvPr>
            <p:cNvSpPr txBox="1"/>
            <p:nvPr/>
          </p:nvSpPr>
          <p:spPr>
            <a:xfrm>
              <a:off x="7936375" y="565629"/>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sp>
          <p:nvSpPr>
            <p:cNvPr id="10" name="TextBox 9">
              <a:extLst>
                <a:ext uri="{FF2B5EF4-FFF2-40B4-BE49-F238E27FC236}">
                  <a16:creationId xmlns:a16="http://schemas.microsoft.com/office/drawing/2014/main" id="{ABCBE25D-D6FA-C1A6-1C60-7A4D5641233B}"/>
                </a:ext>
              </a:extLst>
            </p:cNvPr>
            <p:cNvSpPr txBox="1"/>
            <p:nvPr/>
          </p:nvSpPr>
          <p:spPr>
            <a:xfrm>
              <a:off x="7918578" y="19332"/>
              <a:ext cx="251558" cy="276999"/>
            </a:xfrm>
            <a:prstGeom prst="rect">
              <a:avLst/>
            </a:prstGeom>
            <a:noFill/>
          </p:spPr>
          <p:txBody>
            <a:bodyPr wrap="square" rtlCol="0">
              <a:spAutoFit/>
            </a:bodyPr>
            <a:lstStyle/>
            <a:p>
              <a:r>
                <a:rPr lang="en-US" sz="1200" b="1" dirty="0">
                  <a:solidFill>
                    <a:schemeClr val="tx2">
                      <a:lumMod val="75000"/>
                      <a:lumOff val="25000"/>
                    </a:schemeClr>
                  </a:solidFill>
                  <a:latin typeface="Perpetua" panose="02020502060401020303" pitchFamily="18" charset="0"/>
                </a:rPr>
                <a:t>H</a:t>
              </a:r>
              <a:endParaRPr lang="en-NL" sz="1200" b="1" dirty="0">
                <a:solidFill>
                  <a:schemeClr val="tx2">
                    <a:lumMod val="75000"/>
                    <a:lumOff val="25000"/>
                  </a:schemeClr>
                </a:solidFill>
                <a:latin typeface="Perpetua" panose="02020502060401020303" pitchFamily="18" charset="0"/>
              </a:endParaRPr>
            </a:p>
          </p:txBody>
        </p:sp>
      </p:gr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225563"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Experimental methods</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graphicFrame>
        <p:nvGraphicFramePr>
          <p:cNvPr id="19" name="Diagram 18">
            <a:extLst>
              <a:ext uri="{FF2B5EF4-FFF2-40B4-BE49-F238E27FC236}">
                <a16:creationId xmlns:a16="http://schemas.microsoft.com/office/drawing/2014/main" id="{45953C95-8A5B-0483-A185-B81AF2BC0588}"/>
              </a:ext>
            </a:extLst>
          </p:cNvPr>
          <p:cNvGraphicFramePr/>
          <p:nvPr>
            <p:extLst>
              <p:ext uri="{D42A27DB-BD31-4B8C-83A1-F6EECF244321}">
                <p14:modId xmlns:p14="http://schemas.microsoft.com/office/powerpoint/2010/main" val="463427006"/>
              </p:ext>
            </p:extLst>
          </p:nvPr>
        </p:nvGraphicFramePr>
        <p:xfrm>
          <a:off x="1472283" y="754380"/>
          <a:ext cx="5822516" cy="1678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Arrow: Down 13">
            <a:extLst>
              <a:ext uri="{FF2B5EF4-FFF2-40B4-BE49-F238E27FC236}">
                <a16:creationId xmlns:a16="http://schemas.microsoft.com/office/drawing/2014/main" id="{068DAD60-4FC9-7A92-7ACF-D922FFD59B27}"/>
              </a:ext>
            </a:extLst>
          </p:cNvPr>
          <p:cNvSpPr/>
          <p:nvPr/>
        </p:nvSpPr>
        <p:spPr>
          <a:xfrm>
            <a:off x="5605398" y="2129425"/>
            <a:ext cx="194153" cy="303437"/>
          </a:xfrm>
          <a:prstGeom prst="downArrow">
            <a:avLst/>
          </a:prstGeom>
          <a:solidFill>
            <a:srgbClr val="E1E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Box 14">
            <a:extLst>
              <a:ext uri="{FF2B5EF4-FFF2-40B4-BE49-F238E27FC236}">
                <a16:creationId xmlns:a16="http://schemas.microsoft.com/office/drawing/2014/main" id="{97EB728C-1519-03C4-8FF7-F775998A3F1D}"/>
              </a:ext>
            </a:extLst>
          </p:cNvPr>
          <p:cNvSpPr txBox="1"/>
          <p:nvPr/>
        </p:nvSpPr>
        <p:spPr>
          <a:xfrm>
            <a:off x="4961158" y="2954160"/>
            <a:ext cx="1744388" cy="1269578"/>
          </a:xfrm>
          <a:prstGeom prst="rect">
            <a:avLst/>
          </a:prstGeom>
          <a:noFill/>
        </p:spPr>
        <p:txBody>
          <a:bodyPr wrap="none" rtlCol="0">
            <a:spAutoFit/>
          </a:bodyPr>
          <a:lstStyle/>
          <a:p>
            <a:pPr algn="ctr"/>
            <a:r>
              <a:rPr lang="en-US" sz="14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Quality of surface:</a:t>
            </a:r>
          </a:p>
          <a:p>
            <a:endParaRPr lang="en-US" dirty="0">
              <a:latin typeface="Yu Mincho" panose="02020400000000000000" pitchFamily="18" charset="-128"/>
              <a:ea typeface="Yu Mincho" panose="02020400000000000000" pitchFamily="18" charset="-128"/>
            </a:endParaRPr>
          </a:p>
          <a:p>
            <a:pPr marL="285750" indent="-285750">
              <a:buFont typeface="Wingdings" panose="05000000000000000000" pitchFamily="2" charset="2"/>
              <a:buChar char="Ø"/>
            </a:pPr>
            <a:r>
              <a:rPr lang="en-US" sz="1200" dirty="0">
                <a:latin typeface="Yu Mincho" panose="02020400000000000000" pitchFamily="18" charset="-128"/>
                <a:ea typeface="Yu Mincho" panose="02020400000000000000" pitchFamily="18" charset="-128"/>
              </a:rPr>
              <a:t>Surface roughness</a:t>
            </a:r>
          </a:p>
          <a:p>
            <a:pPr marL="285750" indent="-285750">
              <a:buFont typeface="Wingdings" panose="05000000000000000000" pitchFamily="2" charset="2"/>
              <a:buChar char="Ø"/>
            </a:pPr>
            <a:r>
              <a:rPr lang="en-US" sz="1200" dirty="0">
                <a:latin typeface="Yu Mincho" panose="02020400000000000000" pitchFamily="18" charset="-128"/>
                <a:ea typeface="Yu Mincho" panose="02020400000000000000" pitchFamily="18" charset="-128"/>
              </a:rPr>
              <a:t>Uniformity</a:t>
            </a:r>
          </a:p>
          <a:p>
            <a:pPr marL="285750" indent="-285750">
              <a:buFont typeface="Wingdings" panose="05000000000000000000" pitchFamily="2" charset="2"/>
              <a:buChar char="Ø"/>
            </a:pPr>
            <a:r>
              <a:rPr lang="en-US" sz="1200" dirty="0">
                <a:latin typeface="Yu Mincho" panose="02020400000000000000" pitchFamily="18" charset="-128"/>
                <a:ea typeface="Yu Mincho" panose="02020400000000000000" pitchFamily="18" charset="-128"/>
              </a:rPr>
              <a:t>Existence of cracks</a:t>
            </a:r>
          </a:p>
          <a:p>
            <a:endParaRPr lang="en-NL" dirty="0">
              <a:latin typeface="Yu Mincho" panose="02020400000000000000" pitchFamily="18" charset="-128"/>
              <a:ea typeface="Yu Mincho" panose="02020400000000000000" pitchFamily="18" charset="-128"/>
            </a:endParaRPr>
          </a:p>
        </p:txBody>
      </p:sp>
      <p:sp>
        <p:nvSpPr>
          <p:cNvPr id="16" name="TextBox 15">
            <a:extLst>
              <a:ext uri="{FF2B5EF4-FFF2-40B4-BE49-F238E27FC236}">
                <a16:creationId xmlns:a16="http://schemas.microsoft.com/office/drawing/2014/main" id="{655FC228-52AB-A462-4F77-395431C054ED}"/>
              </a:ext>
            </a:extLst>
          </p:cNvPr>
          <p:cNvSpPr txBox="1"/>
          <p:nvPr/>
        </p:nvSpPr>
        <p:spPr>
          <a:xfrm>
            <a:off x="4587658" y="2528556"/>
            <a:ext cx="2919389" cy="338554"/>
          </a:xfrm>
          <a:prstGeom prst="rect">
            <a:avLst/>
          </a:prstGeom>
          <a:noFill/>
        </p:spPr>
        <p:txBody>
          <a:bodyPr wrap="none" rtlCol="0">
            <a:spAutoFit/>
          </a:bodyPr>
          <a:lstStyle/>
          <a:p>
            <a:r>
              <a:rPr lang="en-US" sz="1600" b="1" i="0" u="sng" dirty="0">
                <a:solidFill>
                  <a:srgbClr val="2E25DB"/>
                </a:solidFill>
                <a:highlight>
                  <a:srgbClr val="FFFFFF"/>
                </a:highlight>
                <a:latin typeface="Yu Mincho" panose="02020400000000000000" pitchFamily="18" charset="-128"/>
                <a:ea typeface="Yu Mincho" panose="02020400000000000000" pitchFamily="18" charset="-128"/>
              </a:rPr>
              <a:t>3D Laser Confocal Microscope</a:t>
            </a:r>
            <a:endParaRPr lang="en-NL" sz="1600" b="1" u="sng" dirty="0">
              <a:solidFill>
                <a:srgbClr val="2E25DB"/>
              </a:solidFill>
              <a:latin typeface="Yu Mincho" panose="02020400000000000000" pitchFamily="18" charset="-128"/>
              <a:ea typeface="Yu Mincho" panose="02020400000000000000" pitchFamily="18" charset="-128"/>
            </a:endParaRPr>
          </a:p>
        </p:txBody>
      </p:sp>
      <p:graphicFrame>
        <p:nvGraphicFramePr>
          <p:cNvPr id="17" name="Table 16">
            <a:extLst>
              <a:ext uri="{FF2B5EF4-FFF2-40B4-BE49-F238E27FC236}">
                <a16:creationId xmlns:a16="http://schemas.microsoft.com/office/drawing/2014/main" id="{B81D2EF3-C331-009D-4137-89E2D603142C}"/>
              </a:ext>
            </a:extLst>
          </p:cNvPr>
          <p:cNvGraphicFramePr>
            <a:graphicFrameLocks noGrp="1"/>
          </p:cNvGraphicFramePr>
          <p:nvPr>
            <p:extLst>
              <p:ext uri="{D42A27DB-BD31-4B8C-83A1-F6EECF244321}">
                <p14:modId xmlns:p14="http://schemas.microsoft.com/office/powerpoint/2010/main" val="2019923673"/>
              </p:ext>
            </p:extLst>
          </p:nvPr>
        </p:nvGraphicFramePr>
        <p:xfrm>
          <a:off x="876956" y="3229293"/>
          <a:ext cx="3438255" cy="822960"/>
        </p:xfrm>
        <a:graphic>
          <a:graphicData uri="http://schemas.openxmlformats.org/drawingml/2006/table">
            <a:tbl>
              <a:tblPr firstCol="1" bandRow="1">
                <a:tableStyleId>{E269D01E-BC32-4049-B463-5C60D7B0CCD2}</a:tableStyleId>
              </a:tblPr>
              <a:tblGrid>
                <a:gridCol w="1120667">
                  <a:extLst>
                    <a:ext uri="{9D8B030D-6E8A-4147-A177-3AD203B41FA5}">
                      <a16:colId xmlns:a16="http://schemas.microsoft.com/office/drawing/2014/main" val="2773840977"/>
                    </a:ext>
                  </a:extLst>
                </a:gridCol>
                <a:gridCol w="2317588">
                  <a:extLst>
                    <a:ext uri="{9D8B030D-6E8A-4147-A177-3AD203B41FA5}">
                      <a16:colId xmlns:a16="http://schemas.microsoft.com/office/drawing/2014/main" val="335658843"/>
                    </a:ext>
                  </a:extLst>
                </a:gridCol>
              </a:tblGrid>
              <a:tr h="28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dirty="0">
                          <a:latin typeface="Yu Mincho" panose="02020400000000000000" pitchFamily="18" charset="-128"/>
                          <a:ea typeface="Yu Mincho" panose="02020400000000000000" pitchFamily="18" charset="-128"/>
                        </a:rPr>
                        <a:t>Ra Ave. [µm]</a:t>
                      </a:r>
                      <a:endParaRPr lang="en-NL" sz="1050" dirty="0">
                        <a:latin typeface="Yu Mincho" panose="02020400000000000000" pitchFamily="18" charset="-128"/>
                        <a:ea typeface="Yu Mincho" panose="020204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dirty="0">
                          <a:latin typeface="Yu Mincho" panose="02020400000000000000" pitchFamily="18" charset="-128"/>
                          <a:ea typeface="Yu Mincho" panose="02020400000000000000" pitchFamily="18" charset="-128"/>
                        </a:rPr>
                        <a:t> Arithmetic average of profile height deviations from the mean line </a:t>
                      </a:r>
                      <a:endParaRPr lang="en-NL" sz="1050" dirty="0">
                        <a:latin typeface="Yu Mincho" panose="02020400000000000000" pitchFamily="18" charset="-128"/>
                        <a:ea typeface="Yu Mincho" panose="02020400000000000000" pitchFamily="18" charset="-128"/>
                      </a:endParaRPr>
                    </a:p>
                  </a:txBody>
                  <a:tcPr anchor="ctr"/>
                </a:tc>
                <a:extLst>
                  <a:ext uri="{0D108BD9-81ED-4DB2-BD59-A6C34878D82A}">
                    <a16:rowId xmlns:a16="http://schemas.microsoft.com/office/drawing/2014/main" val="659773215"/>
                  </a:ext>
                </a:extLst>
              </a:tr>
              <a:tr h="288000">
                <a:tc>
                  <a:txBody>
                    <a:bodyPr/>
                    <a:lstStyle/>
                    <a:p>
                      <a:pPr algn="ctr"/>
                      <a:r>
                        <a:rPr lang="en-US" sz="1050" dirty="0">
                          <a:latin typeface="Yu Mincho" panose="02020400000000000000" pitchFamily="18" charset="-128"/>
                          <a:ea typeface="Yu Mincho" panose="02020400000000000000" pitchFamily="18" charset="-128"/>
                        </a:rPr>
                        <a:t>Rz Ave. [µm]</a:t>
                      </a:r>
                      <a:endParaRPr lang="en-NL" sz="1050" dirty="0">
                        <a:latin typeface="Yu Mincho" panose="02020400000000000000" pitchFamily="18" charset="-128"/>
                        <a:ea typeface="Yu Mincho" panose="02020400000000000000" pitchFamily="18" charset="-128"/>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dirty="0">
                          <a:latin typeface="Yu Mincho" panose="02020400000000000000" pitchFamily="18" charset="-128"/>
                          <a:ea typeface="Yu Mincho" panose="02020400000000000000" pitchFamily="18" charset="-128"/>
                        </a:rPr>
                        <a:t>Maximum peak to valley height of the profile</a:t>
                      </a:r>
                      <a:endParaRPr lang="en-NL" sz="1050" dirty="0">
                        <a:latin typeface="Yu Mincho" panose="02020400000000000000" pitchFamily="18" charset="-128"/>
                        <a:ea typeface="Yu Mincho" panose="02020400000000000000" pitchFamily="18" charset="-128"/>
                      </a:endParaRPr>
                    </a:p>
                  </a:txBody>
                  <a:tcPr anchor="ctr"/>
                </a:tc>
                <a:extLst>
                  <a:ext uri="{0D108BD9-81ED-4DB2-BD59-A6C34878D82A}">
                    <a16:rowId xmlns:a16="http://schemas.microsoft.com/office/drawing/2014/main" val="1328608841"/>
                  </a:ext>
                </a:extLst>
              </a:tr>
            </a:tbl>
          </a:graphicData>
        </a:graphic>
      </p:graphicFrame>
      <p:sp>
        <p:nvSpPr>
          <p:cNvPr id="18" name="Arrow: Down 17">
            <a:extLst>
              <a:ext uri="{FF2B5EF4-FFF2-40B4-BE49-F238E27FC236}">
                <a16:creationId xmlns:a16="http://schemas.microsoft.com/office/drawing/2014/main" id="{44CED8D1-6742-8A9D-60D4-93978D8E751C}"/>
              </a:ext>
            </a:extLst>
          </p:cNvPr>
          <p:cNvSpPr/>
          <p:nvPr/>
        </p:nvSpPr>
        <p:spPr>
          <a:xfrm rot="5400000">
            <a:off x="4541108" y="3489055"/>
            <a:ext cx="194153" cy="303437"/>
          </a:xfrm>
          <a:prstGeom prst="downArrow">
            <a:avLst/>
          </a:prstGeom>
          <a:solidFill>
            <a:srgbClr val="E1E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7232870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8"/>
                                        </p:tgtEl>
                                        <p:attrNameLst>
                                          <p:attrName>style.color</p:attrName>
                                        </p:attrNameLst>
                                      </p:cBhvr>
                                      <p:to>
                                        <a:schemeClr val="bg1"/>
                                      </p:to>
                                    </p:animClr>
                                    <p:animClr clrSpc="rgb" dir="cw">
                                      <p:cBhvr>
                                        <p:cTn id="7" dur="250" autoRev="1" fill="remove"/>
                                        <p:tgtEl>
                                          <p:spTgt spid="18"/>
                                        </p:tgtEl>
                                        <p:attrNameLst>
                                          <p:attrName>fillcolor</p:attrName>
                                        </p:attrNameLst>
                                      </p:cBhvr>
                                      <p:to>
                                        <a:schemeClr val="bg1"/>
                                      </p:to>
                                    </p:animClr>
                                    <p:set>
                                      <p:cBhvr>
                                        <p:cTn id="8" dur="250" autoRev="1" fill="remove"/>
                                        <p:tgtEl>
                                          <p:spTgt spid="18"/>
                                        </p:tgtEl>
                                        <p:attrNameLst>
                                          <p:attrName>fill.type</p:attrName>
                                        </p:attrNameLst>
                                      </p:cBhvr>
                                      <p:to>
                                        <p:strVal val="solid"/>
                                      </p:to>
                                    </p:set>
                                    <p:set>
                                      <p:cBhvr>
                                        <p:cTn id="9"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34370</TotalTime>
  <Words>1113</Words>
  <Application>Microsoft Office PowerPoint</Application>
  <PresentationFormat>On-screen Show (16:9)</PresentationFormat>
  <Paragraphs>272</Paragraphs>
  <Slides>15</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Yu Mincho</vt:lpstr>
      <vt:lpstr>Yu Mincho Light</vt:lpstr>
      <vt:lpstr>Abadi Extra Light</vt:lpstr>
      <vt:lpstr>Aptos</vt:lpstr>
      <vt:lpstr>Aptos Display</vt:lpstr>
      <vt:lpstr>Arial</vt:lpstr>
      <vt:lpstr>Calibri</vt:lpstr>
      <vt:lpstr>Calibri Light</vt:lpstr>
      <vt:lpstr>Cambria Math</vt:lpstr>
      <vt:lpstr>Century Schoolbook</vt:lpstr>
      <vt:lpstr>Perpetua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for the attention!          Questions??</vt:lpstr>
    </vt:vector>
  </TitlesOfParts>
  <Company>TU/e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a title at the top</dc:title>
  <dc:creator>Ven, I.M.J. van de</dc:creator>
  <cp:lastModifiedBy>Gargiulo, Iolanda</cp:lastModifiedBy>
  <cp:revision>27</cp:revision>
  <dcterms:created xsi:type="dcterms:W3CDTF">2019-11-27T15:26:32Z</dcterms:created>
  <dcterms:modified xsi:type="dcterms:W3CDTF">2024-06-28T08:13:03Z</dcterms:modified>
</cp:coreProperties>
</file>